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258" r:id="rId6"/>
    <p:sldId id="278" r:id="rId7"/>
    <p:sldId id="277" r:id="rId8"/>
    <p:sldId id="262" r:id="rId9"/>
    <p:sldId id="275" r:id="rId10"/>
    <p:sldId id="273" r:id="rId11"/>
    <p:sldId id="281" r:id="rId12"/>
    <p:sldId id="282" r:id="rId13"/>
    <p:sldId id="266" r:id="rId14"/>
    <p:sldId id="264" r:id="rId15"/>
    <p:sldId id="270" r:id="rId16"/>
    <p:sldId id="265" r:id="rId17"/>
    <p:sldId id="267" r:id="rId18"/>
    <p:sldId id="268" r:id="rId19"/>
    <p:sldId id="269" r:id="rId20"/>
    <p:sldId id="271" r:id="rId21"/>
    <p:sldId id="287" r:id="rId22"/>
    <p:sldId id="285" r:id="rId23"/>
    <p:sldId id="288" r:id="rId24"/>
    <p:sldId id="289" r:id="rId25"/>
    <p:sldId id="279" r:id="rId26"/>
    <p:sldId id="291" r:id="rId27"/>
    <p:sldId id="283" r:id="rId28"/>
    <p:sldId id="290" r:id="rId29"/>
    <p:sldId id="276" r:id="rId30"/>
    <p:sldId id="293" r:id="rId31"/>
    <p:sldId id="257" r:id="rId3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78BC"/>
    <a:srgbClr val="95C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6D0B13-F36D-4511-98DE-D8D46113438E}" v="1" dt="2022-10-11T11:02:47.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1961" autoAdjust="0"/>
  </p:normalViewPr>
  <p:slideViewPr>
    <p:cSldViewPr snapToGrid="0">
      <p:cViewPr>
        <p:scale>
          <a:sx n="100" d="100"/>
          <a:sy n="100" d="100"/>
        </p:scale>
        <p:origin x="912"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 Vincent Ancker" userId="f362ff40-4d5f-46f8-af67-4e9ae2288ce7" providerId="ADAL" clId="{EC6D0B13-F36D-4511-98DE-D8D46113438E}"/>
    <pc:docChg chg="custSel modSld">
      <pc:chgData name="Emil Vincent Ancker" userId="f362ff40-4d5f-46f8-af67-4e9ae2288ce7" providerId="ADAL" clId="{EC6D0B13-F36D-4511-98DE-D8D46113438E}" dt="2022-10-12T09:31:16.489" v="15103" actId="1076"/>
      <pc:docMkLst>
        <pc:docMk/>
      </pc:docMkLst>
      <pc:sldChg chg="modNotesTx">
        <pc:chgData name="Emil Vincent Ancker" userId="f362ff40-4d5f-46f8-af67-4e9ae2288ce7" providerId="ADAL" clId="{EC6D0B13-F36D-4511-98DE-D8D46113438E}" dt="2022-10-11T10:31:22.361" v="372" actId="20577"/>
        <pc:sldMkLst>
          <pc:docMk/>
          <pc:sldMk cId="1975890908" sldId="256"/>
        </pc:sldMkLst>
      </pc:sldChg>
      <pc:sldChg chg="modNotesTx">
        <pc:chgData name="Emil Vincent Ancker" userId="f362ff40-4d5f-46f8-af67-4e9ae2288ce7" providerId="ADAL" clId="{EC6D0B13-F36D-4511-98DE-D8D46113438E}" dt="2022-10-11T12:51:47.950" v="15102" actId="20577"/>
        <pc:sldMkLst>
          <pc:docMk/>
          <pc:sldMk cId="259555042" sldId="257"/>
        </pc:sldMkLst>
      </pc:sldChg>
      <pc:sldChg chg="modNotesTx">
        <pc:chgData name="Emil Vincent Ancker" userId="f362ff40-4d5f-46f8-af67-4e9ae2288ce7" providerId="ADAL" clId="{EC6D0B13-F36D-4511-98DE-D8D46113438E}" dt="2022-10-11T10:32:55.317" v="960" actId="20577"/>
        <pc:sldMkLst>
          <pc:docMk/>
          <pc:sldMk cId="3230131055" sldId="258"/>
        </pc:sldMkLst>
      </pc:sldChg>
      <pc:sldChg chg="modNotesTx">
        <pc:chgData name="Emil Vincent Ancker" userId="f362ff40-4d5f-46f8-af67-4e9ae2288ce7" providerId="ADAL" clId="{EC6D0B13-F36D-4511-98DE-D8D46113438E}" dt="2022-10-11T10:39:52.328" v="3288" actId="20577"/>
        <pc:sldMkLst>
          <pc:docMk/>
          <pc:sldMk cId="2108475000" sldId="262"/>
        </pc:sldMkLst>
      </pc:sldChg>
      <pc:sldChg chg="modNotesTx">
        <pc:chgData name="Emil Vincent Ancker" userId="f362ff40-4d5f-46f8-af67-4e9ae2288ce7" providerId="ADAL" clId="{EC6D0B13-F36D-4511-98DE-D8D46113438E}" dt="2022-10-11T11:16:54.280" v="8359" actId="20577"/>
        <pc:sldMkLst>
          <pc:docMk/>
          <pc:sldMk cId="4291849386" sldId="264"/>
        </pc:sldMkLst>
      </pc:sldChg>
      <pc:sldChg chg="modNotesTx">
        <pc:chgData name="Emil Vincent Ancker" userId="f362ff40-4d5f-46f8-af67-4e9ae2288ce7" providerId="ADAL" clId="{EC6D0B13-F36D-4511-98DE-D8D46113438E}" dt="2022-10-11T11:18:10.238" v="8856" actId="20577"/>
        <pc:sldMkLst>
          <pc:docMk/>
          <pc:sldMk cId="189583130" sldId="265"/>
        </pc:sldMkLst>
      </pc:sldChg>
      <pc:sldChg chg="modNotesTx">
        <pc:chgData name="Emil Vincent Ancker" userId="f362ff40-4d5f-46f8-af67-4e9ae2288ce7" providerId="ADAL" clId="{EC6D0B13-F36D-4511-98DE-D8D46113438E}" dt="2022-10-11T11:16:23.900" v="8166" actId="20577"/>
        <pc:sldMkLst>
          <pc:docMk/>
          <pc:sldMk cId="1659812596" sldId="266"/>
        </pc:sldMkLst>
      </pc:sldChg>
      <pc:sldChg chg="modNotesTx">
        <pc:chgData name="Emil Vincent Ancker" userId="f362ff40-4d5f-46f8-af67-4e9ae2288ce7" providerId="ADAL" clId="{EC6D0B13-F36D-4511-98DE-D8D46113438E}" dt="2022-10-11T11:18:21.578" v="8887" actId="20577"/>
        <pc:sldMkLst>
          <pc:docMk/>
          <pc:sldMk cId="1962825808" sldId="267"/>
        </pc:sldMkLst>
      </pc:sldChg>
      <pc:sldChg chg="modNotesTx">
        <pc:chgData name="Emil Vincent Ancker" userId="f362ff40-4d5f-46f8-af67-4e9ae2288ce7" providerId="ADAL" clId="{EC6D0B13-F36D-4511-98DE-D8D46113438E}" dt="2022-10-11T11:18:47.916" v="9037" actId="20577"/>
        <pc:sldMkLst>
          <pc:docMk/>
          <pc:sldMk cId="1020677471" sldId="268"/>
        </pc:sldMkLst>
      </pc:sldChg>
      <pc:sldChg chg="modNotesTx">
        <pc:chgData name="Emil Vincent Ancker" userId="f362ff40-4d5f-46f8-af67-4e9ae2288ce7" providerId="ADAL" clId="{EC6D0B13-F36D-4511-98DE-D8D46113438E}" dt="2022-10-11T11:20:10.291" v="9546" actId="20577"/>
        <pc:sldMkLst>
          <pc:docMk/>
          <pc:sldMk cId="3645400548" sldId="269"/>
        </pc:sldMkLst>
      </pc:sldChg>
      <pc:sldChg chg="modNotesTx">
        <pc:chgData name="Emil Vincent Ancker" userId="f362ff40-4d5f-46f8-af67-4e9ae2288ce7" providerId="ADAL" clId="{EC6D0B13-F36D-4511-98DE-D8D46113438E}" dt="2022-10-11T11:17:32.871" v="8595" actId="20577"/>
        <pc:sldMkLst>
          <pc:docMk/>
          <pc:sldMk cId="1604157765" sldId="270"/>
        </pc:sldMkLst>
      </pc:sldChg>
      <pc:sldChg chg="modNotesTx">
        <pc:chgData name="Emil Vincent Ancker" userId="f362ff40-4d5f-46f8-af67-4e9ae2288ce7" providerId="ADAL" clId="{EC6D0B13-F36D-4511-98DE-D8D46113438E}" dt="2022-10-11T12:32:29.429" v="9695" actId="20577"/>
        <pc:sldMkLst>
          <pc:docMk/>
          <pc:sldMk cId="545928701" sldId="271"/>
        </pc:sldMkLst>
      </pc:sldChg>
      <pc:sldChg chg="modNotesTx">
        <pc:chgData name="Emil Vincent Ancker" userId="f362ff40-4d5f-46f8-af67-4e9ae2288ce7" providerId="ADAL" clId="{EC6D0B13-F36D-4511-98DE-D8D46113438E}" dt="2022-10-11T11:11:31.275" v="6384" actId="20577"/>
        <pc:sldMkLst>
          <pc:docMk/>
          <pc:sldMk cId="3558655663" sldId="273"/>
        </pc:sldMkLst>
      </pc:sldChg>
      <pc:sldChg chg="modNotesTx">
        <pc:chgData name="Emil Vincent Ancker" userId="f362ff40-4d5f-46f8-af67-4e9ae2288ce7" providerId="ADAL" clId="{EC6D0B13-F36D-4511-98DE-D8D46113438E}" dt="2022-10-11T11:09:52.550" v="5803" actId="6549"/>
        <pc:sldMkLst>
          <pc:docMk/>
          <pc:sldMk cId="2626574492" sldId="275"/>
        </pc:sldMkLst>
      </pc:sldChg>
      <pc:sldChg chg="modNotesTx">
        <pc:chgData name="Emil Vincent Ancker" userId="f362ff40-4d5f-46f8-af67-4e9ae2288ce7" providerId="ADAL" clId="{EC6D0B13-F36D-4511-98DE-D8D46113438E}" dt="2022-10-11T12:50:19.394" v="14602" actId="20577"/>
        <pc:sldMkLst>
          <pc:docMk/>
          <pc:sldMk cId="2368202805" sldId="276"/>
        </pc:sldMkLst>
      </pc:sldChg>
      <pc:sldChg chg="modNotesTx">
        <pc:chgData name="Emil Vincent Ancker" userId="f362ff40-4d5f-46f8-af67-4e9ae2288ce7" providerId="ADAL" clId="{EC6D0B13-F36D-4511-98DE-D8D46113438E}" dt="2022-10-11T10:39:12.347" v="3081" actId="20577"/>
        <pc:sldMkLst>
          <pc:docMk/>
          <pc:sldMk cId="2378851566" sldId="277"/>
        </pc:sldMkLst>
      </pc:sldChg>
      <pc:sldChg chg="modNotesTx">
        <pc:chgData name="Emil Vincent Ancker" userId="f362ff40-4d5f-46f8-af67-4e9ae2288ce7" providerId="ADAL" clId="{EC6D0B13-F36D-4511-98DE-D8D46113438E}" dt="2022-10-11T10:36:04.851" v="2028" actId="20577"/>
        <pc:sldMkLst>
          <pc:docMk/>
          <pc:sldMk cId="1616809526" sldId="278"/>
        </pc:sldMkLst>
      </pc:sldChg>
      <pc:sldChg chg="modNotesTx">
        <pc:chgData name="Emil Vincent Ancker" userId="f362ff40-4d5f-46f8-af67-4e9ae2288ce7" providerId="ADAL" clId="{EC6D0B13-F36D-4511-98DE-D8D46113438E}" dt="2022-10-11T12:41:56.149" v="12662" actId="20577"/>
        <pc:sldMkLst>
          <pc:docMk/>
          <pc:sldMk cId="1859914084" sldId="279"/>
        </pc:sldMkLst>
      </pc:sldChg>
      <pc:sldChg chg="modNotesTx">
        <pc:chgData name="Emil Vincent Ancker" userId="f362ff40-4d5f-46f8-af67-4e9ae2288ce7" providerId="ADAL" clId="{EC6D0B13-F36D-4511-98DE-D8D46113438E}" dt="2022-10-11T11:13:06.513" v="6970" actId="20577"/>
        <pc:sldMkLst>
          <pc:docMk/>
          <pc:sldMk cId="1103742990" sldId="281"/>
        </pc:sldMkLst>
      </pc:sldChg>
      <pc:sldChg chg="modNotesTx">
        <pc:chgData name="Emil Vincent Ancker" userId="f362ff40-4d5f-46f8-af67-4e9ae2288ce7" providerId="ADAL" clId="{EC6D0B13-F36D-4511-98DE-D8D46113438E}" dt="2022-10-11T11:16:04.624" v="8075" actId="20577"/>
        <pc:sldMkLst>
          <pc:docMk/>
          <pc:sldMk cId="1699533315" sldId="282"/>
        </pc:sldMkLst>
      </pc:sldChg>
      <pc:sldChg chg="modNotesTx">
        <pc:chgData name="Emil Vincent Ancker" userId="f362ff40-4d5f-46f8-af67-4e9ae2288ce7" providerId="ADAL" clId="{EC6D0B13-F36D-4511-98DE-D8D46113438E}" dt="2022-10-11T12:47:05.884" v="13588" actId="20577"/>
        <pc:sldMkLst>
          <pc:docMk/>
          <pc:sldMk cId="2942055945" sldId="283"/>
        </pc:sldMkLst>
      </pc:sldChg>
      <pc:sldChg chg="modNotesTx">
        <pc:chgData name="Emil Vincent Ancker" userId="f362ff40-4d5f-46f8-af67-4e9ae2288ce7" providerId="ADAL" clId="{EC6D0B13-F36D-4511-98DE-D8D46113438E}" dt="2022-10-11T12:39:16.790" v="11649" actId="20577"/>
        <pc:sldMkLst>
          <pc:docMk/>
          <pc:sldMk cId="572241289" sldId="285"/>
        </pc:sldMkLst>
      </pc:sldChg>
      <pc:sldChg chg="modNotesTx">
        <pc:chgData name="Emil Vincent Ancker" userId="f362ff40-4d5f-46f8-af67-4e9ae2288ce7" providerId="ADAL" clId="{EC6D0B13-F36D-4511-98DE-D8D46113438E}" dt="2022-10-11T12:34:22.678" v="9981" actId="20577"/>
        <pc:sldMkLst>
          <pc:docMk/>
          <pc:sldMk cId="1132423092" sldId="287"/>
        </pc:sldMkLst>
      </pc:sldChg>
      <pc:sldChg chg="modNotesTx">
        <pc:chgData name="Emil Vincent Ancker" userId="f362ff40-4d5f-46f8-af67-4e9ae2288ce7" providerId="ADAL" clId="{EC6D0B13-F36D-4511-98DE-D8D46113438E}" dt="2022-10-11T12:39:51.384" v="11897" actId="20577"/>
        <pc:sldMkLst>
          <pc:docMk/>
          <pc:sldMk cId="1779584403" sldId="288"/>
        </pc:sldMkLst>
      </pc:sldChg>
      <pc:sldChg chg="modSp mod modNotesTx">
        <pc:chgData name="Emil Vincent Ancker" userId="f362ff40-4d5f-46f8-af67-4e9ae2288ce7" providerId="ADAL" clId="{EC6D0B13-F36D-4511-98DE-D8D46113438E}" dt="2022-10-12T09:31:16.489" v="15103" actId="1076"/>
        <pc:sldMkLst>
          <pc:docMk/>
          <pc:sldMk cId="3536063855" sldId="289"/>
        </pc:sldMkLst>
        <pc:picChg chg="mod">
          <ac:chgData name="Emil Vincent Ancker" userId="f362ff40-4d5f-46f8-af67-4e9ae2288ce7" providerId="ADAL" clId="{EC6D0B13-F36D-4511-98DE-D8D46113438E}" dt="2022-10-12T09:31:16.489" v="15103" actId="1076"/>
          <ac:picMkLst>
            <pc:docMk/>
            <pc:sldMk cId="3536063855" sldId="289"/>
            <ac:picMk id="13" creationId="{33C47CCE-40B7-ED40-4ACF-11F58D685C81}"/>
          </ac:picMkLst>
        </pc:picChg>
      </pc:sldChg>
      <pc:sldChg chg="modNotesTx">
        <pc:chgData name="Emil Vincent Ancker" userId="f362ff40-4d5f-46f8-af67-4e9ae2288ce7" providerId="ADAL" clId="{EC6D0B13-F36D-4511-98DE-D8D46113438E}" dt="2022-10-11T12:49:34.813" v="14363" actId="20577"/>
        <pc:sldMkLst>
          <pc:docMk/>
          <pc:sldMk cId="660229498" sldId="290"/>
        </pc:sldMkLst>
      </pc:sldChg>
      <pc:sldChg chg="modNotesTx">
        <pc:chgData name="Emil Vincent Ancker" userId="f362ff40-4d5f-46f8-af67-4e9ae2288ce7" providerId="ADAL" clId="{EC6D0B13-F36D-4511-98DE-D8D46113438E}" dt="2022-10-11T12:42:40.616" v="12957" actId="20577"/>
        <pc:sldMkLst>
          <pc:docMk/>
          <pc:sldMk cId="2588462237" sldId="291"/>
        </pc:sldMkLst>
      </pc:sldChg>
      <pc:sldChg chg="modNotesTx">
        <pc:chgData name="Emil Vincent Ancker" userId="f362ff40-4d5f-46f8-af67-4e9ae2288ce7" providerId="ADAL" clId="{EC6D0B13-F36D-4511-98DE-D8D46113438E}" dt="2022-10-11T12:51:42.148" v="15072" actId="20577"/>
        <pc:sldMkLst>
          <pc:docMk/>
          <pc:sldMk cId="2221376784"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EC959-4DD4-49F1-9F23-1D4714CDAF8F}" type="datetimeFigureOut">
              <a:rPr lang="da-DK" smtClean="0"/>
              <a:t>12-10-2022</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845CA-D0AB-4960-B80D-9AC50EAC6889}" type="slidenum">
              <a:rPr lang="da-DK" smtClean="0"/>
              <a:t>‹#›</a:t>
            </a:fld>
            <a:endParaRPr lang="da-DK"/>
          </a:p>
        </p:txBody>
      </p:sp>
    </p:spTree>
    <p:extLst>
      <p:ext uri="{BB962C8B-B14F-4D97-AF65-F5344CB8AC3E}">
        <p14:creationId xmlns:p14="http://schemas.microsoft.com/office/powerpoint/2010/main" val="3934809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it is very nice to be here and listening to such interesting presenters.</a:t>
            </a:r>
          </a:p>
          <a:p>
            <a:r>
              <a:rPr lang="en-US" dirty="0"/>
              <a:t>I will be introducing three interesting topics within road inspection and mobile mapping that we have worked with at Dynatest and sharing some of our experiences and the valuable knowledge we obtained.</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a:t>
            </a:fld>
            <a:endParaRPr lang="da-DK"/>
          </a:p>
        </p:txBody>
      </p:sp>
    </p:spTree>
    <p:extLst>
      <p:ext uri="{BB962C8B-B14F-4D97-AF65-F5344CB8AC3E}">
        <p14:creationId xmlns:p14="http://schemas.microsoft.com/office/powerpoint/2010/main" val="2786212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show a few examples after we have trained the model on a few hundred images.</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10</a:t>
            </a:fld>
            <a:endParaRPr lang="da-DK"/>
          </a:p>
        </p:txBody>
      </p:sp>
    </p:spTree>
    <p:extLst>
      <p:ext uri="{BB962C8B-B14F-4D97-AF65-F5344CB8AC3E}">
        <p14:creationId xmlns:p14="http://schemas.microsoft.com/office/powerpoint/2010/main" val="1286899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first example that we provide the model, you can clearly see a crack in the middle, and then there are some erosion of the lane marking which could confuse many models.</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11</a:t>
            </a:fld>
            <a:endParaRPr lang="da-DK"/>
          </a:p>
        </p:txBody>
      </p:sp>
    </p:spTree>
    <p:extLst>
      <p:ext uri="{BB962C8B-B14F-4D97-AF65-F5344CB8AC3E}">
        <p14:creationId xmlns:p14="http://schemas.microsoft.com/office/powerpoint/2010/main" val="754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our result obtained from applying the network. What we then can do with these results is to compute varying metrics.</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12</a:t>
            </a:fld>
            <a:endParaRPr lang="da-DK"/>
          </a:p>
        </p:txBody>
      </p:sp>
    </p:spTree>
    <p:extLst>
      <p:ext uri="{BB962C8B-B14F-4D97-AF65-F5344CB8AC3E}">
        <p14:creationId xmlns:p14="http://schemas.microsoft.com/office/powerpoint/2010/main" val="180730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we can get it to compute the area of the crack, then we also deploy graph search techniques for estimating the total length of the crack and other interesting metrics.</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13</a:t>
            </a:fld>
            <a:endParaRPr lang="da-DK"/>
          </a:p>
        </p:txBody>
      </p:sp>
    </p:spTree>
    <p:extLst>
      <p:ext uri="{BB962C8B-B14F-4D97-AF65-F5344CB8AC3E}">
        <p14:creationId xmlns:p14="http://schemas.microsoft.com/office/powerpoint/2010/main" val="94172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show another example</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14</a:t>
            </a:fld>
            <a:endParaRPr lang="da-DK"/>
          </a:p>
        </p:txBody>
      </p:sp>
    </p:spTree>
    <p:extLst>
      <p:ext uri="{BB962C8B-B14F-4D97-AF65-F5344CB8AC3E}">
        <p14:creationId xmlns:p14="http://schemas.microsoft.com/office/powerpoint/2010/main" val="146672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it might be a bit harder to see the cracks and they are definitely harder than the previous</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15</a:t>
            </a:fld>
            <a:endParaRPr lang="da-DK"/>
          </a:p>
        </p:txBody>
      </p:sp>
    </p:spTree>
    <p:extLst>
      <p:ext uri="{BB962C8B-B14F-4D97-AF65-F5344CB8AC3E}">
        <p14:creationId xmlns:p14="http://schemas.microsoft.com/office/powerpoint/2010/main" val="4101796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segmentation network is still able to detect them. Unfortunately, I did not have the time prior to this presentation to run full-blown evaluations of the performance because we are still in the hyperparameter optimization process. However, if any of you are interested in the discussing the techniques of hyperparameter optimization for pavement crack detection please stop by me afterwards.</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16</a:t>
            </a:fld>
            <a:endParaRPr lang="da-DK"/>
          </a:p>
        </p:txBody>
      </p:sp>
    </p:spTree>
    <p:extLst>
      <p:ext uri="{BB962C8B-B14F-4D97-AF65-F5344CB8AC3E}">
        <p14:creationId xmlns:p14="http://schemas.microsoft.com/office/powerpoint/2010/main" val="1256797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that was it for our crack detection examples, now I will introduce our use case of neural networks for traffic sign detection.</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17</a:t>
            </a:fld>
            <a:endParaRPr lang="da-DK"/>
          </a:p>
        </p:txBody>
      </p:sp>
    </p:spTree>
    <p:extLst>
      <p:ext uri="{BB962C8B-B14F-4D97-AF65-F5344CB8AC3E}">
        <p14:creationId xmlns:p14="http://schemas.microsoft.com/office/powerpoint/2010/main" val="2562996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objective</a:t>
            </a:r>
            <a:r>
              <a:rPr lang="en-US" b="0" dirty="0"/>
              <a:t> of traffic sign detection is to both localize the traffic signs within the images and classify which type of image it is.</a:t>
            </a:r>
          </a:p>
          <a:p>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18</a:t>
            </a:fld>
            <a:endParaRPr lang="da-DK"/>
          </a:p>
        </p:txBody>
      </p:sp>
    </p:spTree>
    <p:extLst>
      <p:ext uri="{BB962C8B-B14F-4D97-AF65-F5344CB8AC3E}">
        <p14:creationId xmlns:p14="http://schemas.microsoft.com/office/powerpoint/2010/main" val="710134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our </a:t>
            </a:r>
            <a:r>
              <a:rPr lang="en-US" b="1" dirty="0"/>
              <a:t>approach</a:t>
            </a:r>
            <a:r>
              <a:rPr lang="en-US" b="0" dirty="0"/>
              <a:t> to the problem, we decided to use an object detection network since we are not necessarily interested in a subpixel accuracy but more or less just want to know how many signs are there, what types of signs are they, where are they located?</a:t>
            </a:r>
          </a:p>
          <a:p>
            <a:endParaRPr lang="en-US" b="0" dirty="0"/>
          </a:p>
          <a:p>
            <a:r>
              <a:rPr lang="en-US" b="0" dirty="0"/>
              <a:t>We initially started with a Faster R-CNN using a ResNet50 architecture combined with a feature pyramid for feature extraction. However, we quickly saw some problems with this approach. Even tough a neural network potentially should be able to modulate any function and recent literature shows that with unlimited data and network size it is best to have one </a:t>
            </a:r>
            <a:r>
              <a:rPr lang="en-US" b="0" dirty="0" err="1"/>
              <a:t>inifinitely</a:t>
            </a:r>
            <a:r>
              <a:rPr lang="en-US" b="0" dirty="0"/>
              <a:t> large network. However, in the real world this is not possible. We quickly discovered that using a single network required a huge network to achieve good performance. Therefore, we split the functionality into two networks. A Faster R-CNN for binary object detection, which basically just states where are the signs – but says nothing about what type of sign it is, and a multi-class detection network based on the </a:t>
            </a:r>
            <a:r>
              <a:rPr lang="en-US" b="0" dirty="0" err="1"/>
              <a:t>ResNet</a:t>
            </a:r>
            <a:r>
              <a:rPr lang="en-US" b="0" dirty="0"/>
              <a:t> architecture for classifying which type of sign the detected signs are.</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19</a:t>
            </a:fld>
            <a:endParaRPr lang="da-DK"/>
          </a:p>
        </p:txBody>
      </p:sp>
    </p:spTree>
    <p:extLst>
      <p:ext uri="{BB962C8B-B14F-4D97-AF65-F5344CB8AC3E}">
        <p14:creationId xmlns:p14="http://schemas.microsoft.com/office/powerpoint/2010/main" val="266142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a general introduction of myself and Dynatest.</a:t>
            </a:r>
          </a:p>
          <a:p>
            <a:r>
              <a:rPr lang="en-US" dirty="0"/>
              <a:t>Afterwards, I will go directly towards the first use case of neural networks for road inspection which is pavement crack detection. </a:t>
            </a:r>
          </a:p>
          <a:p>
            <a:r>
              <a:rPr lang="en-US" dirty="0"/>
              <a:t>Then I will introduce a use case of neural networks for mobile mapping which is traffic sign detection.</a:t>
            </a:r>
          </a:p>
          <a:p>
            <a:r>
              <a:rPr lang="en-US" dirty="0"/>
              <a:t>Finally, I will introduce the biggest problem we have discovered regarding an adaption of the machine learning methods in an international setting and how we have taken the first step towards solving it.</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a:t>
            </a:fld>
            <a:endParaRPr lang="da-DK"/>
          </a:p>
        </p:txBody>
      </p:sp>
    </p:spTree>
    <p:extLst>
      <p:ext uri="{BB962C8B-B14F-4D97-AF65-F5344CB8AC3E}">
        <p14:creationId xmlns:p14="http://schemas.microsoft.com/office/powerpoint/2010/main" val="1715212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an idea of the performance increase by splitting the functionality into two networks having approximately the same total network size, we see a tremendous increase in the average precision performance.</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20</a:t>
            </a:fld>
            <a:endParaRPr lang="da-DK"/>
          </a:p>
        </p:txBody>
      </p:sp>
    </p:spTree>
    <p:extLst>
      <p:ext uri="{BB962C8B-B14F-4D97-AF65-F5344CB8AC3E}">
        <p14:creationId xmlns:p14="http://schemas.microsoft.com/office/powerpoint/2010/main" val="2583442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which errors is it that our model makes and how severe are they?</a:t>
            </a:r>
          </a:p>
          <a:p>
            <a:endParaRPr lang="en-US" dirty="0"/>
          </a:p>
          <a:p>
            <a:r>
              <a:rPr lang="en-US" dirty="0"/>
              <a:t>Well currently, there are several signs that we can detect really well such as road work signs and some speed limit signs. However, if you look at the examples of how the model performs, then I definitely would not let the neural network drive my car because of the beware of children sign is classified as a “proceed straight ahead sign”.</a:t>
            </a:r>
          </a:p>
          <a:p>
            <a:endParaRPr lang="en-US" dirty="0"/>
          </a:p>
          <a:p>
            <a:r>
              <a:rPr lang="en-US" dirty="0"/>
              <a:t>So overall, we have some good results, however, the network still makes some errors.</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21</a:t>
            </a:fld>
            <a:endParaRPr lang="da-DK"/>
          </a:p>
        </p:txBody>
      </p:sp>
    </p:spTree>
    <p:extLst>
      <p:ext uri="{BB962C8B-B14F-4D97-AF65-F5344CB8AC3E}">
        <p14:creationId xmlns:p14="http://schemas.microsoft.com/office/powerpoint/2010/main" val="1225063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that’s fine we have good performance on a single dataset. How do we make it usable in a global setting?</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22</a:t>
            </a:fld>
            <a:endParaRPr lang="da-DK"/>
          </a:p>
        </p:txBody>
      </p:sp>
    </p:spTree>
    <p:extLst>
      <p:ext uri="{BB962C8B-B14F-4D97-AF65-F5344CB8AC3E}">
        <p14:creationId xmlns:p14="http://schemas.microsoft.com/office/powerpoint/2010/main" val="484722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behind using such a network in a global setting can be illustrated through this example.</a:t>
            </a:r>
          </a:p>
          <a:p>
            <a:r>
              <a:rPr lang="en-US" dirty="0"/>
              <a:t>These two traffic signs originate from two different countries. However, they have the exact same underlying meaning. That is a problem for the network.</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23</a:t>
            </a:fld>
            <a:endParaRPr lang="da-DK"/>
          </a:p>
        </p:txBody>
      </p:sp>
    </p:spTree>
    <p:extLst>
      <p:ext uri="{BB962C8B-B14F-4D97-AF65-F5344CB8AC3E}">
        <p14:creationId xmlns:p14="http://schemas.microsoft.com/office/powerpoint/2010/main" val="3867617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solve this problem? We have had tremendous success with an approach based on generation of artificial data. It is an approach that initially might seem similar to data augmentation. However, we do not augment existing data, we generate entirely new data for the network dependent on its performance.</a:t>
            </a:r>
          </a:p>
          <a:p>
            <a:endParaRPr lang="en-US" dirty="0"/>
          </a:p>
          <a:p>
            <a:r>
              <a:rPr lang="en-US" dirty="0"/>
              <a:t>Generally, there are two approaches that we have exploited, the first is rendering traffic sign images and noise into random backgrounds, the other is to use simulation environments and render traffic signs into them.</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24</a:t>
            </a:fld>
            <a:endParaRPr lang="da-DK"/>
          </a:p>
        </p:txBody>
      </p:sp>
    </p:spTree>
    <p:extLst>
      <p:ext uri="{BB962C8B-B14F-4D97-AF65-F5344CB8AC3E}">
        <p14:creationId xmlns:p14="http://schemas.microsoft.com/office/powerpoint/2010/main" val="1196935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idea behind that training process?</a:t>
            </a:r>
          </a:p>
          <a:p>
            <a:endParaRPr lang="en-US" dirty="0"/>
          </a:p>
          <a:p>
            <a:r>
              <a:rPr lang="en-US" dirty="0"/>
              <a:t>The idea is that we receive a collection of traffic sign pictures based on which region the network should operate within, then we generate some artificial data using one of the two approaches or both. We train the neural network on the images, and evaluate it on some validation examples. Based on the performance of the model we then generate a new set of images and continue the training phase in this loop until we are satisfied with the performance.</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25</a:t>
            </a:fld>
            <a:endParaRPr lang="da-DK"/>
          </a:p>
        </p:txBody>
      </p:sp>
    </p:spTree>
    <p:extLst>
      <p:ext uri="{BB962C8B-B14F-4D97-AF65-F5344CB8AC3E}">
        <p14:creationId xmlns:p14="http://schemas.microsoft.com/office/powerpoint/2010/main" val="3293210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was it for our use cases. I hope that you found it interesting. In the end I just want to make you aware that we will be launching a new version of Dynatest Explorer this week.</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26</a:t>
            </a:fld>
            <a:endParaRPr lang="da-DK"/>
          </a:p>
        </p:txBody>
      </p:sp>
    </p:spTree>
    <p:extLst>
      <p:ext uri="{BB962C8B-B14F-4D97-AF65-F5344CB8AC3E}">
        <p14:creationId xmlns:p14="http://schemas.microsoft.com/office/powerpoint/2010/main" val="1792798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version will include a module for calculating the Boeing Bump Index, Pavement Condition Index for airports and then we have made it possible to mor easily interact with the LCMS </a:t>
            </a:r>
            <a:r>
              <a:rPr lang="en-US" dirty="0" err="1"/>
              <a:t>Analyser</a:t>
            </a:r>
            <a:r>
              <a:rPr lang="en-US" dirty="0"/>
              <a:t> SDKs.</a:t>
            </a:r>
          </a:p>
          <a:p>
            <a:r>
              <a:rPr lang="en-US" dirty="0"/>
              <a:t>During this week we will also make the release notes public where you can see the full list of new features, improvements and bug fixes.</a:t>
            </a:r>
          </a:p>
          <a:p>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27</a:t>
            </a:fld>
            <a:endParaRPr lang="da-DK"/>
          </a:p>
        </p:txBody>
      </p:sp>
    </p:spTree>
    <p:extLst>
      <p:ext uri="{BB962C8B-B14F-4D97-AF65-F5344CB8AC3E}">
        <p14:creationId xmlns:p14="http://schemas.microsoft.com/office/powerpoint/2010/main" val="3364999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r>
              <a:rPr lang="en-US"/>
              <a:t>for listening.</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28</a:t>
            </a:fld>
            <a:endParaRPr lang="da-DK"/>
          </a:p>
        </p:txBody>
      </p:sp>
    </p:spTree>
    <p:extLst>
      <p:ext uri="{BB962C8B-B14F-4D97-AF65-F5344CB8AC3E}">
        <p14:creationId xmlns:p14="http://schemas.microsoft.com/office/powerpoint/2010/main" val="323687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a:t>
            </a:r>
          </a:p>
          <a:p>
            <a:endParaRPr lang="en-US" dirty="0"/>
          </a:p>
          <a:p>
            <a:r>
              <a:rPr lang="en-US" dirty="0"/>
              <a:t>My name is Emil Vincent Ancker and I am the R&amp;D Manager for our Software and New Product Development teams. I have a master’s degree in advanced robotics from which is primarily centered around software, machine learning, computer vision, and statistics.</a:t>
            </a:r>
          </a:p>
          <a:p>
            <a:endParaRPr lang="en-US" dirty="0"/>
          </a:p>
          <a:p>
            <a:r>
              <a:rPr lang="en-US" dirty="0"/>
              <a:t>Then I have a background in the automation and robotics industry with previously employments at the University of Southern Denmark’s Unarmed Aerial Vehicle department and </a:t>
            </a:r>
            <a:r>
              <a:rPr lang="en-US" dirty="0" err="1"/>
              <a:t>matemathical</a:t>
            </a:r>
            <a:r>
              <a:rPr lang="en-US" dirty="0"/>
              <a:t> engineering department. Then I have also been at the innovation labs at Universal Robots and at B&amp;R Industrial Automation..</a:t>
            </a:r>
          </a:p>
          <a:p>
            <a:endParaRPr lang="en-US" dirty="0"/>
          </a:p>
          <a:p>
            <a:r>
              <a:rPr lang="en-US" dirty="0"/>
              <a:t>So you might think, that’s fine.. But why is he here presenting about artificial intelligence? I have quite a lot of experience with practical implementations of AI which has resulted in three patents and a journal article under review.</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3</a:t>
            </a:fld>
            <a:endParaRPr lang="da-DK"/>
          </a:p>
        </p:txBody>
      </p:sp>
    </p:spTree>
    <p:extLst>
      <p:ext uri="{BB962C8B-B14F-4D97-AF65-F5344CB8AC3E}">
        <p14:creationId xmlns:p14="http://schemas.microsoft.com/office/powerpoint/2010/main" val="7882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you might think of could be… Why is Dynatest here presenting about AI methods for pavement inspection?</a:t>
            </a:r>
          </a:p>
          <a:p>
            <a:endParaRPr lang="en-US" dirty="0"/>
          </a:p>
          <a:p>
            <a:r>
              <a:rPr lang="en-US" dirty="0"/>
              <a:t>Dynatest A/S is a company with a long history within pavement analysis and especially road profiling. In this image I have shown one of our core products regarding road profiling, which is the multi-functional vehicle that is equipped with our own Road Surface Profiler and other really good sensor systems. </a:t>
            </a:r>
          </a:p>
          <a:p>
            <a:endParaRPr lang="en-US" dirty="0"/>
          </a:p>
          <a:p>
            <a:r>
              <a:rPr lang="en-US" dirty="0"/>
              <a:t>And then some of you may also know that we have a data analysis software named Dynatest Explorer that we use for </a:t>
            </a:r>
            <a:r>
              <a:rPr lang="en-US" dirty="0" err="1"/>
              <a:t>analysing</a:t>
            </a:r>
            <a:r>
              <a:rPr lang="en-US" dirty="0"/>
              <a:t> the data coming from these vehicles.</a:t>
            </a:r>
          </a:p>
          <a:p>
            <a:endParaRPr lang="en-US" dirty="0"/>
          </a:p>
          <a:p>
            <a:r>
              <a:rPr lang="en-US" dirty="0"/>
              <a:t>So, we have an established background in road profiling, but in the long run we see a need to develop new and smart solutions that for example might be more towards a lighter platform.</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4</a:t>
            </a:fld>
            <a:endParaRPr lang="da-DK"/>
          </a:p>
        </p:txBody>
      </p:sp>
    </p:spTree>
    <p:extLst>
      <p:ext uri="{BB962C8B-B14F-4D97-AF65-F5344CB8AC3E}">
        <p14:creationId xmlns:p14="http://schemas.microsoft.com/office/powerpoint/2010/main" val="112084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it for the introduction now I think that we are ready to dive into the interesting use cases of AI.</a:t>
            </a:r>
          </a:p>
          <a:p>
            <a:endParaRPr lang="en-US" dirty="0"/>
          </a:p>
          <a:p>
            <a:r>
              <a:rPr lang="en-US" dirty="0"/>
              <a:t>The first use case is pavement crack detection.</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5</a:t>
            </a:fld>
            <a:endParaRPr lang="da-DK"/>
          </a:p>
        </p:txBody>
      </p:sp>
    </p:spTree>
    <p:extLst>
      <p:ext uri="{BB962C8B-B14F-4D97-AF65-F5344CB8AC3E}">
        <p14:creationId xmlns:p14="http://schemas.microsoft.com/office/powerpoint/2010/main" val="98709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might think that pavement crack detection, that’s easy.. Why even consider using AI methods?</a:t>
            </a:r>
          </a:p>
          <a:p>
            <a:endParaRPr lang="en-US" dirty="0"/>
          </a:p>
          <a:p>
            <a:r>
              <a:rPr lang="en-US" dirty="0"/>
              <a:t>Well first of all for all the uses cases I will present, we have restricted the usage of sensors to simple full HD cameras. No 3D sensors, no pattern projectors… Only 1 single camera.</a:t>
            </a:r>
          </a:p>
          <a:p>
            <a:endParaRPr lang="en-US" dirty="0"/>
          </a:p>
          <a:p>
            <a:r>
              <a:rPr lang="en-US" dirty="0"/>
              <a:t>So the problem of pavement crack detection is that we have a lot of complex background as you see in the examples I have here there is a lot of visual variance in the pavements. Furthermore, the cracks themselves visually can look very dissimilar.</a:t>
            </a:r>
          </a:p>
          <a:p>
            <a:endParaRPr lang="en-US" dirty="0"/>
          </a:p>
          <a:p>
            <a:r>
              <a:rPr lang="en-US" dirty="0"/>
              <a:t>Then we also have the problem of being situated in an outdoor computer vision setting, where the light conditions can have a big impact, the weather conditions can, the presence of foreign objects can make it hard and then things such as lens disturbances.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also have a problem of the data being highly imbalanced, it can be very hard to have the same degree of different cracks and positive / negative samples.</a:t>
            </a:r>
          </a:p>
          <a:p>
            <a:endParaRPr lang="en-US" dirty="0"/>
          </a:p>
          <a:p>
            <a:r>
              <a:rPr lang="en-US" dirty="0"/>
              <a:t>So why consider AI methods? A lot of the variance we see coming from the outdoor computer vision situation are things we can incorporate into the training phase of the neural networks through a technique called data augmentation. The idea of data augmentation is that we can alter the training samples we have to simulate varying light conditions, disturbances, and similar. Furthermore, AI-based methods have shown to provide really good results within the field of computer vision and is really gaining traction within pavement inspection.</a:t>
            </a:r>
          </a:p>
        </p:txBody>
      </p:sp>
      <p:sp>
        <p:nvSpPr>
          <p:cNvPr id="4" name="Slide Number Placeholder 3"/>
          <p:cNvSpPr>
            <a:spLocks noGrp="1"/>
          </p:cNvSpPr>
          <p:nvPr>
            <p:ph type="sldNum" sz="quarter" idx="5"/>
          </p:nvPr>
        </p:nvSpPr>
        <p:spPr/>
        <p:txBody>
          <a:bodyPr/>
          <a:lstStyle/>
          <a:p>
            <a:fld id="{877845CA-D0AB-4960-B80D-9AC50EAC6889}" type="slidenum">
              <a:rPr lang="da-DK" smtClean="0"/>
              <a:t>6</a:t>
            </a:fld>
            <a:endParaRPr lang="da-DK"/>
          </a:p>
        </p:txBody>
      </p:sp>
    </p:spTree>
    <p:extLst>
      <p:ext uri="{BB962C8B-B14F-4D97-AF65-F5344CB8AC3E}">
        <p14:creationId xmlns:p14="http://schemas.microsoft.com/office/powerpoint/2010/main" val="1342846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you know why it is a hard problem and why it might be relevant to use AI-based methods. I will now introduce you to the fundamentals of our approach.</a:t>
            </a:r>
          </a:p>
          <a:p>
            <a:endParaRPr lang="en-US" dirty="0"/>
          </a:p>
          <a:p>
            <a:r>
              <a:rPr lang="en-US" dirty="0"/>
              <a:t>So as you might expect, we started out with considering should we collect a dataset ourselves or should we use a publicly available one? We went ahead with the public datasets.</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7</a:t>
            </a:fld>
            <a:endParaRPr lang="da-DK"/>
          </a:p>
        </p:txBody>
      </p:sp>
    </p:spTree>
    <p:extLst>
      <p:ext uri="{BB962C8B-B14F-4D97-AF65-F5344CB8AC3E}">
        <p14:creationId xmlns:p14="http://schemas.microsoft.com/office/powerpoint/2010/main" val="312516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had to decide on our approach, do we want to perform object detection where the result is a bounding-box on the cracks or object segmentation, where we classify the image down to a pixel-level accuracy and potentially also subpixel accuracy. We went ahead with the object segmentation approach since it allows for use to compute several interesting metrics for the cracks and because of the feature extraction process in the state-of-the-art networks which I will introduce now.</a:t>
            </a:r>
            <a:endParaRPr lang="da-DK" dirty="0"/>
          </a:p>
        </p:txBody>
      </p:sp>
      <p:sp>
        <p:nvSpPr>
          <p:cNvPr id="4" name="Slide Number Placeholder 3"/>
          <p:cNvSpPr>
            <a:spLocks noGrp="1"/>
          </p:cNvSpPr>
          <p:nvPr>
            <p:ph type="sldNum" sz="quarter" idx="5"/>
          </p:nvPr>
        </p:nvSpPr>
        <p:spPr/>
        <p:txBody>
          <a:bodyPr/>
          <a:lstStyle/>
          <a:p>
            <a:fld id="{877845CA-D0AB-4960-B80D-9AC50EAC6889}" type="slidenum">
              <a:rPr lang="da-DK" smtClean="0"/>
              <a:t>8</a:t>
            </a:fld>
            <a:endParaRPr lang="da-DK"/>
          </a:p>
        </p:txBody>
      </p:sp>
    </p:spTree>
    <p:extLst>
      <p:ext uri="{BB962C8B-B14F-4D97-AF65-F5344CB8AC3E}">
        <p14:creationId xmlns:p14="http://schemas.microsoft.com/office/powerpoint/2010/main" val="3931789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the right side I have shown a general sketch of two different models, the Faster R-CNN network which is broadly used within object detection and the Feature Pyramid </a:t>
            </a:r>
            <a:r>
              <a:rPr lang="en-US" dirty="0" err="1"/>
              <a:t>Hiearchical</a:t>
            </a:r>
            <a:r>
              <a:rPr lang="en-US" dirty="0"/>
              <a:t> Boosting Network which has shown promising performance for pavement crack detection. </a:t>
            </a:r>
          </a:p>
          <a:p>
            <a:endParaRPr lang="en-US" dirty="0"/>
          </a:p>
          <a:p>
            <a:r>
              <a:rPr lang="en-US" dirty="0"/>
              <a:t>So, why didn’t we use the Faster R-CNN? The problem of many object detection networks is that they are highly based on high-level features because of the convolutional layers and approach of applying max-pooling. We choose a network with a feature pyramid network attached to a convolutional base and a hierarchical boosting method. The idea is that we can extract both high-level and low-level visual features and combine the based on how important they show to be during the training phase regarding the detection of pavement cracks.</a:t>
            </a:r>
          </a:p>
        </p:txBody>
      </p:sp>
      <p:sp>
        <p:nvSpPr>
          <p:cNvPr id="4" name="Slide Number Placeholder 3"/>
          <p:cNvSpPr>
            <a:spLocks noGrp="1"/>
          </p:cNvSpPr>
          <p:nvPr>
            <p:ph type="sldNum" sz="quarter" idx="5"/>
          </p:nvPr>
        </p:nvSpPr>
        <p:spPr/>
        <p:txBody>
          <a:bodyPr/>
          <a:lstStyle/>
          <a:p>
            <a:fld id="{877845CA-D0AB-4960-B80D-9AC50EAC6889}" type="slidenum">
              <a:rPr lang="da-DK" smtClean="0"/>
              <a:t>9</a:t>
            </a:fld>
            <a:endParaRPr lang="da-DK"/>
          </a:p>
        </p:txBody>
      </p:sp>
    </p:spTree>
    <p:extLst>
      <p:ext uri="{BB962C8B-B14F-4D97-AF65-F5344CB8AC3E}">
        <p14:creationId xmlns:p14="http://schemas.microsoft.com/office/powerpoint/2010/main" val="2767413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280A-673C-4067-B352-E6308F4124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E64C4B75-BCD0-47D2-8FCE-9A7A45AAE8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617B8257-7675-484A-A92F-F7442E12EACA}"/>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5" name="Footer Placeholder 4">
            <a:extLst>
              <a:ext uri="{FF2B5EF4-FFF2-40B4-BE49-F238E27FC236}">
                <a16:creationId xmlns:a16="http://schemas.microsoft.com/office/drawing/2014/main" id="{759FD5F1-30B8-42CE-9AF5-FF551323C85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ACA4512-E2A7-454B-8B01-05F84D66AEAA}"/>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187079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C7F2-7B70-45B6-A848-A9CE9A7D8A29}"/>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FF42BAA-DF56-4CEA-8971-DDEFACF1B1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B872B1CA-04BC-4C09-8A06-B82D69617810}"/>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5" name="Footer Placeholder 4">
            <a:extLst>
              <a:ext uri="{FF2B5EF4-FFF2-40B4-BE49-F238E27FC236}">
                <a16:creationId xmlns:a16="http://schemas.microsoft.com/office/drawing/2014/main" id="{B52FD694-84B4-4159-8983-28ABB84B7F29}"/>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ABD1E8B-DE11-482C-8215-392194575B36}"/>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2214063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9C29F-5284-4FE5-A8FD-295E32C1FF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D63E3F3-651D-4AAE-AB12-37BFCE1C4B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8E2A747-7411-48C8-8D8D-EF5AB081898F}"/>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5" name="Footer Placeholder 4">
            <a:extLst>
              <a:ext uri="{FF2B5EF4-FFF2-40B4-BE49-F238E27FC236}">
                <a16:creationId xmlns:a16="http://schemas.microsoft.com/office/drawing/2014/main" id="{3393590A-6425-4E81-B201-B26E4A114FC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BD25C48-FCEC-4FD6-9C93-C195A9F7F875}"/>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258154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5D2C-B9CC-453E-A90C-57AD0BD0BF7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342C9E5A-F223-4DD4-91BF-EFE4A3022E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008C0457-E5F8-420C-8EBD-21E96582C6DA}"/>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5" name="Footer Placeholder 4">
            <a:extLst>
              <a:ext uri="{FF2B5EF4-FFF2-40B4-BE49-F238E27FC236}">
                <a16:creationId xmlns:a16="http://schemas.microsoft.com/office/drawing/2014/main" id="{E1A36FA6-ACD0-4E36-ABA5-D862E998819D}"/>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A0D8842-D3B6-4247-BC11-FFC718171BE7}"/>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108445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170E-2BD9-424D-9481-E5B92891C1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916F79DC-8F1A-4E3D-8E47-744E148CAA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685AF-525E-45DA-A2D4-8F00AC6D56D0}"/>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5" name="Footer Placeholder 4">
            <a:extLst>
              <a:ext uri="{FF2B5EF4-FFF2-40B4-BE49-F238E27FC236}">
                <a16:creationId xmlns:a16="http://schemas.microsoft.com/office/drawing/2014/main" id="{E09C231D-4787-46FA-8823-5AADE0A770A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5A9ECE4-F013-47BF-BFAF-1F815C39853F}"/>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408809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D455-A3B5-49D0-9526-5E265E65A99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CCD6055-B55B-47FC-A298-888121DBE4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6F74E602-E1E7-4F3B-B2F8-A017DD95B7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625E47FF-9E3F-4C0B-A4F9-56A10EB5D19C}"/>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6" name="Footer Placeholder 5">
            <a:extLst>
              <a:ext uri="{FF2B5EF4-FFF2-40B4-BE49-F238E27FC236}">
                <a16:creationId xmlns:a16="http://schemas.microsoft.com/office/drawing/2014/main" id="{AFEAF31B-EEB5-4BEF-AB54-12AD1095C12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772AB60-916B-47A0-BA75-673201EF5561}"/>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3115424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6E189-AF20-4DD0-813F-64209BC30368}"/>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C11F3A9E-8AC5-40A2-AD48-CB523EA14A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AEF408-0753-42AA-B627-D1AF74E24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3E719693-2538-4F9A-BA82-1D700B56DC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EE3E21-4A8F-4777-85F7-C3D064B091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129FCE11-6156-490D-AFB4-53C38FFD5112}"/>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8" name="Footer Placeholder 7">
            <a:extLst>
              <a:ext uri="{FF2B5EF4-FFF2-40B4-BE49-F238E27FC236}">
                <a16:creationId xmlns:a16="http://schemas.microsoft.com/office/drawing/2014/main" id="{06EA50B1-48CB-47EA-A9DC-EDD09AEBC9C3}"/>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610102DD-2069-489D-B57D-4342B19D053C}"/>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2144586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53D2-F2D1-4968-A234-8E4D71A2CE98}"/>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789C7684-72D7-4B0F-94B8-7C17C3BEC232}"/>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4" name="Footer Placeholder 3">
            <a:extLst>
              <a:ext uri="{FF2B5EF4-FFF2-40B4-BE49-F238E27FC236}">
                <a16:creationId xmlns:a16="http://schemas.microsoft.com/office/drawing/2014/main" id="{DC3BC150-AD7C-4823-8C7C-0ED6103F736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405205CD-28C6-4A58-AF4A-CCBF8C0F5BE9}"/>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205540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571B0-582D-4D30-AE61-4AAD9812DA9E}"/>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3" name="Footer Placeholder 2">
            <a:extLst>
              <a:ext uri="{FF2B5EF4-FFF2-40B4-BE49-F238E27FC236}">
                <a16:creationId xmlns:a16="http://schemas.microsoft.com/office/drawing/2014/main" id="{0C6A4E01-3056-47B1-9663-0B8E4AD673E3}"/>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5D36461B-3B7B-4913-BD12-5944FA1AEAAC}"/>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238378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3B62-DC53-409B-A069-8E28D72C6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C7A2D9C8-FCE7-49FB-BEB4-ACD370D47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0CFB3CB8-AF4E-4C70-B14A-D9CE5A502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B22413-AB96-4BC6-B49E-4EE71FB06683}"/>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6" name="Footer Placeholder 5">
            <a:extLst>
              <a:ext uri="{FF2B5EF4-FFF2-40B4-BE49-F238E27FC236}">
                <a16:creationId xmlns:a16="http://schemas.microsoft.com/office/drawing/2014/main" id="{5A465E88-77C5-445A-8F07-D98C1B3A729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DDDF07B-2070-435C-86BC-B8FCCB6024A2}"/>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2326916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583A-2A28-4215-A961-269B41B94D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38C050A7-374A-421A-907F-852110D1E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a:extLst>
              <a:ext uri="{FF2B5EF4-FFF2-40B4-BE49-F238E27FC236}">
                <a16:creationId xmlns:a16="http://schemas.microsoft.com/office/drawing/2014/main" id="{D48D1B49-F267-4060-8144-BE21F16C42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DA71CB-FDB1-4867-8E69-6D364BA274FF}"/>
              </a:ext>
            </a:extLst>
          </p:cNvPr>
          <p:cNvSpPr>
            <a:spLocks noGrp="1"/>
          </p:cNvSpPr>
          <p:nvPr>
            <p:ph type="dt" sz="half" idx="10"/>
          </p:nvPr>
        </p:nvSpPr>
        <p:spPr/>
        <p:txBody>
          <a:bodyPr/>
          <a:lstStyle/>
          <a:p>
            <a:fld id="{3CF51BF7-6B81-406F-848A-35466F21D87A}" type="datetimeFigureOut">
              <a:rPr lang="da-DK" smtClean="0"/>
              <a:t>12-10-2022</a:t>
            </a:fld>
            <a:endParaRPr lang="da-DK"/>
          </a:p>
        </p:txBody>
      </p:sp>
      <p:sp>
        <p:nvSpPr>
          <p:cNvPr id="6" name="Footer Placeholder 5">
            <a:extLst>
              <a:ext uri="{FF2B5EF4-FFF2-40B4-BE49-F238E27FC236}">
                <a16:creationId xmlns:a16="http://schemas.microsoft.com/office/drawing/2014/main" id="{4DC16EB4-F7D9-4DDB-A973-EB27BFCE7CDC}"/>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6DAE079F-F89B-4C50-BF4F-EF8053A639FB}"/>
              </a:ext>
            </a:extLst>
          </p:cNvPr>
          <p:cNvSpPr>
            <a:spLocks noGrp="1"/>
          </p:cNvSpPr>
          <p:nvPr>
            <p:ph type="sldNum" sz="quarter" idx="12"/>
          </p:nvPr>
        </p:nvSpPr>
        <p:spPr/>
        <p:txBody>
          <a:bodyPr/>
          <a:lstStyle/>
          <a:p>
            <a:fld id="{3535C9A9-283B-4341-81E0-DCBC3A89A5F0}" type="slidenum">
              <a:rPr lang="da-DK" smtClean="0"/>
              <a:t>‹#›</a:t>
            </a:fld>
            <a:endParaRPr lang="da-DK"/>
          </a:p>
        </p:txBody>
      </p:sp>
    </p:spTree>
    <p:extLst>
      <p:ext uri="{BB962C8B-B14F-4D97-AF65-F5344CB8AC3E}">
        <p14:creationId xmlns:p14="http://schemas.microsoft.com/office/powerpoint/2010/main" val="60960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D495E5-FEBD-491C-BA76-2B34B6F51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A422687-7766-4C47-B06C-242C3A991B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9404A05-0170-4DCE-B20F-BDB79F2F60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51BF7-6B81-406F-848A-35466F21D87A}" type="datetimeFigureOut">
              <a:rPr lang="da-DK" smtClean="0"/>
              <a:t>12-10-2022</a:t>
            </a:fld>
            <a:endParaRPr lang="da-DK"/>
          </a:p>
        </p:txBody>
      </p:sp>
      <p:sp>
        <p:nvSpPr>
          <p:cNvPr id="5" name="Footer Placeholder 4">
            <a:extLst>
              <a:ext uri="{FF2B5EF4-FFF2-40B4-BE49-F238E27FC236}">
                <a16:creationId xmlns:a16="http://schemas.microsoft.com/office/drawing/2014/main" id="{E70D9B6A-CAC2-447B-9552-BAB55CDDBA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6FF70267-B527-4C17-BAC2-D77FBAC22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35C9A9-283B-4341-81E0-DCBC3A89A5F0}" type="slidenum">
              <a:rPr lang="da-DK" smtClean="0"/>
              <a:t>‹#›</a:t>
            </a:fld>
            <a:endParaRPr lang="da-DK"/>
          </a:p>
        </p:txBody>
      </p:sp>
    </p:spTree>
    <p:extLst>
      <p:ext uri="{BB962C8B-B14F-4D97-AF65-F5344CB8AC3E}">
        <p14:creationId xmlns:p14="http://schemas.microsoft.com/office/powerpoint/2010/main" val="1958947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78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D523-B67E-424A-9D4D-12111A0BBB0B}"/>
              </a:ext>
            </a:extLst>
          </p:cNvPr>
          <p:cNvSpPr>
            <a:spLocks noGrp="1"/>
          </p:cNvSpPr>
          <p:nvPr>
            <p:ph type="ctrTitle"/>
          </p:nvPr>
        </p:nvSpPr>
        <p:spPr>
          <a:xfrm>
            <a:off x="600075" y="868362"/>
            <a:ext cx="10899850" cy="2387600"/>
          </a:xfrm>
        </p:spPr>
        <p:txBody>
          <a:bodyPr>
            <a:normAutofit fontScale="90000"/>
          </a:bodyPr>
          <a:lstStyle/>
          <a:p>
            <a:pPr algn="l"/>
            <a:r>
              <a:rPr lang="da-DK" b="1" dirty="0">
                <a:solidFill>
                  <a:schemeClr val="bg1"/>
                </a:solidFill>
                <a:latin typeface="Helvetica" panose="020B0604020202020204" pitchFamily="34" charset="0"/>
                <a:cs typeface="Helvetica" panose="020B0604020202020204" pitchFamily="34" charset="0"/>
              </a:rPr>
              <a:t>Research on the </a:t>
            </a:r>
            <a:r>
              <a:rPr lang="da-DK" b="1" dirty="0" err="1">
                <a:solidFill>
                  <a:schemeClr val="bg1"/>
                </a:solidFill>
                <a:latin typeface="Helvetica" panose="020B0604020202020204" pitchFamily="34" charset="0"/>
                <a:cs typeface="Helvetica" panose="020B0604020202020204" pitchFamily="34" charset="0"/>
              </a:rPr>
              <a:t>usage</a:t>
            </a:r>
            <a:r>
              <a:rPr lang="da-DK" b="1" dirty="0">
                <a:solidFill>
                  <a:schemeClr val="bg1"/>
                </a:solidFill>
                <a:latin typeface="Helvetica" panose="020B0604020202020204" pitchFamily="34" charset="0"/>
                <a:cs typeface="Helvetica" panose="020B0604020202020204" pitchFamily="34" charset="0"/>
              </a:rPr>
              <a:t> of AI for </a:t>
            </a:r>
            <a:r>
              <a:rPr lang="da-DK" b="1" dirty="0" err="1">
                <a:solidFill>
                  <a:schemeClr val="bg1"/>
                </a:solidFill>
                <a:latin typeface="Helvetica" panose="020B0604020202020204" pitchFamily="34" charset="0"/>
                <a:cs typeface="Helvetica" panose="020B0604020202020204" pitchFamily="34" charset="0"/>
              </a:rPr>
              <a:t>road</a:t>
            </a:r>
            <a:r>
              <a:rPr lang="da-DK" b="1" dirty="0">
                <a:solidFill>
                  <a:schemeClr val="bg1"/>
                </a:solidFill>
                <a:latin typeface="Helvetica" panose="020B0604020202020204" pitchFamily="34" charset="0"/>
                <a:cs typeface="Helvetica" panose="020B0604020202020204" pitchFamily="34" charset="0"/>
              </a:rPr>
              <a:t> </a:t>
            </a:r>
            <a:r>
              <a:rPr lang="da-DK" b="1" dirty="0" err="1">
                <a:solidFill>
                  <a:schemeClr val="bg1"/>
                </a:solidFill>
                <a:latin typeface="Helvetica" panose="020B0604020202020204" pitchFamily="34" charset="0"/>
                <a:cs typeface="Helvetica" panose="020B0604020202020204" pitchFamily="34" charset="0"/>
              </a:rPr>
              <a:t>inspection</a:t>
            </a:r>
            <a:r>
              <a:rPr lang="da-DK" b="1" dirty="0">
                <a:solidFill>
                  <a:schemeClr val="bg1"/>
                </a:solidFill>
                <a:latin typeface="Helvetica" panose="020B0604020202020204" pitchFamily="34" charset="0"/>
                <a:cs typeface="Helvetica" panose="020B0604020202020204" pitchFamily="34" charset="0"/>
              </a:rPr>
              <a:t> and mobile </a:t>
            </a:r>
            <a:r>
              <a:rPr lang="da-DK" b="1" dirty="0" err="1">
                <a:solidFill>
                  <a:schemeClr val="bg1"/>
                </a:solidFill>
                <a:latin typeface="Helvetica" panose="020B0604020202020204" pitchFamily="34" charset="0"/>
                <a:cs typeface="Helvetica" panose="020B0604020202020204" pitchFamily="34" charset="0"/>
              </a:rPr>
              <a:t>mapping</a:t>
            </a:r>
            <a:endParaRPr lang="da-DK" b="1" dirty="0">
              <a:solidFill>
                <a:schemeClr val="bg1"/>
              </a:solidFill>
              <a:latin typeface="Helvetica" panose="020B0604020202020204" pitchFamily="34" charset="0"/>
              <a:cs typeface="Helvetica" panose="020B0604020202020204" pitchFamily="34" charset="0"/>
            </a:endParaRPr>
          </a:p>
        </p:txBody>
      </p:sp>
      <p:sp>
        <p:nvSpPr>
          <p:cNvPr id="3" name="Subtitle 2">
            <a:extLst>
              <a:ext uri="{FF2B5EF4-FFF2-40B4-BE49-F238E27FC236}">
                <a16:creationId xmlns:a16="http://schemas.microsoft.com/office/drawing/2014/main" id="{75CB36A7-D004-452A-863B-F27054A0D1A2}"/>
              </a:ext>
            </a:extLst>
          </p:cNvPr>
          <p:cNvSpPr>
            <a:spLocks noGrp="1"/>
          </p:cNvSpPr>
          <p:nvPr>
            <p:ph type="subTitle" idx="1"/>
          </p:nvPr>
        </p:nvSpPr>
        <p:spPr>
          <a:xfrm>
            <a:off x="600075" y="3678238"/>
            <a:ext cx="9144000" cy="1655762"/>
          </a:xfrm>
        </p:spPr>
        <p:txBody>
          <a:bodyPr/>
          <a:lstStyle/>
          <a:p>
            <a:pPr algn="l"/>
            <a:r>
              <a:rPr lang="en-US" sz="2800" b="1" dirty="0">
                <a:solidFill>
                  <a:srgbClr val="95CCAC"/>
                </a:solidFill>
                <a:latin typeface="Helvetica" panose="020B0604020202020204" pitchFamily="34" charset="0"/>
                <a:cs typeface="Helvetica" panose="020B0604020202020204" pitchFamily="34" charset="0"/>
              </a:rPr>
              <a:t>E</a:t>
            </a:r>
            <a:r>
              <a:rPr lang="da-DK" sz="2800" b="1" dirty="0">
                <a:solidFill>
                  <a:srgbClr val="95CCAC"/>
                </a:solidFill>
                <a:latin typeface="Helvetica" panose="020B0604020202020204" pitchFamily="34" charset="0"/>
                <a:cs typeface="Helvetica" panose="020B0604020202020204" pitchFamily="34" charset="0"/>
              </a:rPr>
              <a:t>mil Vincent Ancker</a:t>
            </a:r>
            <a:endParaRPr lang="da-DK" b="1" dirty="0">
              <a:solidFill>
                <a:srgbClr val="95CCAC"/>
              </a:solidFill>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950BC902-070E-4F98-BF0F-8C3A0EC6295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6230"/>
          <a:stretch/>
        </p:blipFill>
        <p:spPr>
          <a:xfrm>
            <a:off x="6724652" y="3966577"/>
            <a:ext cx="5467348" cy="2891423"/>
          </a:xfrm>
          <a:prstGeom prst="rect">
            <a:avLst/>
          </a:prstGeom>
        </p:spPr>
      </p:pic>
      <p:pic>
        <p:nvPicPr>
          <p:cNvPr id="8" name="Picture 7" descr="Logo&#10;&#10;Description automatically generated">
            <a:extLst>
              <a:ext uri="{FF2B5EF4-FFF2-40B4-BE49-F238E27FC236}">
                <a16:creationId xmlns:a16="http://schemas.microsoft.com/office/drawing/2014/main" id="{B68F3518-896F-46EE-AB7A-236F0A79C4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5" name="Picture 4" descr="Logo, company name&#10;&#10;Description automatically generated">
            <a:extLst>
              <a:ext uri="{FF2B5EF4-FFF2-40B4-BE49-F238E27FC236}">
                <a16:creationId xmlns:a16="http://schemas.microsoft.com/office/drawing/2014/main" id="{EF8CEE3C-92BF-D88C-8BEE-B8023076F4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1975890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78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D523-B67E-424A-9D4D-12111A0BBB0B}"/>
              </a:ext>
            </a:extLst>
          </p:cNvPr>
          <p:cNvSpPr>
            <a:spLocks noGrp="1"/>
          </p:cNvSpPr>
          <p:nvPr>
            <p:ph type="ctrTitle"/>
          </p:nvPr>
        </p:nvSpPr>
        <p:spPr>
          <a:xfrm>
            <a:off x="1" y="868362"/>
            <a:ext cx="12192000" cy="2387600"/>
          </a:xfrm>
        </p:spPr>
        <p:txBody>
          <a:bodyPr/>
          <a:lstStyle/>
          <a:p>
            <a:r>
              <a:rPr lang="en-US" b="1" dirty="0">
                <a:solidFill>
                  <a:schemeClr val="bg1"/>
                </a:solidFill>
                <a:latin typeface="Helvetica" panose="020B0604020202020204" pitchFamily="34" charset="0"/>
                <a:cs typeface="Helvetica" panose="020B0604020202020204" pitchFamily="34" charset="0"/>
              </a:rPr>
              <a:t>An example</a:t>
            </a:r>
            <a:endParaRPr lang="da-DK" b="1" dirty="0">
              <a:solidFill>
                <a:schemeClr val="bg1"/>
              </a:solidFill>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950BC902-070E-4F98-BF0F-8C3A0EC6295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6230"/>
          <a:stretch/>
        </p:blipFill>
        <p:spPr>
          <a:xfrm>
            <a:off x="6724652" y="3966577"/>
            <a:ext cx="5467348" cy="2891423"/>
          </a:xfrm>
          <a:prstGeom prst="rect">
            <a:avLst/>
          </a:prstGeom>
        </p:spPr>
      </p:pic>
      <p:sp>
        <p:nvSpPr>
          <p:cNvPr id="5" name="Subtitle 4">
            <a:extLst>
              <a:ext uri="{FF2B5EF4-FFF2-40B4-BE49-F238E27FC236}">
                <a16:creationId xmlns:a16="http://schemas.microsoft.com/office/drawing/2014/main" id="{E981B762-8AF4-FF48-420D-6FB55C610E04}"/>
              </a:ext>
            </a:extLst>
          </p:cNvPr>
          <p:cNvSpPr>
            <a:spLocks noGrp="1"/>
          </p:cNvSpPr>
          <p:nvPr>
            <p:ph type="subTitle" idx="1"/>
          </p:nvPr>
        </p:nvSpPr>
        <p:spPr>
          <a:xfrm>
            <a:off x="0" y="3400131"/>
            <a:ext cx="12192000" cy="1655762"/>
          </a:xfrm>
        </p:spPr>
        <p:txBody>
          <a:bodyPr>
            <a:normAutofit/>
          </a:bodyPr>
          <a:lstStyle/>
          <a:p>
            <a:r>
              <a:rPr lang="en-US" sz="2800" b="1" dirty="0">
                <a:solidFill>
                  <a:srgbClr val="95CCAC"/>
                </a:solidFill>
              </a:rPr>
              <a:t>Pavement crack detection</a:t>
            </a:r>
            <a:endParaRPr lang="da-DK" sz="2800" b="1" dirty="0">
              <a:solidFill>
                <a:srgbClr val="95CCAC"/>
              </a:solidFill>
            </a:endParaRPr>
          </a:p>
        </p:txBody>
      </p:sp>
      <p:pic>
        <p:nvPicPr>
          <p:cNvPr id="3" name="Picture 2" descr="Logo&#10;&#10;Description automatically generated">
            <a:extLst>
              <a:ext uri="{FF2B5EF4-FFF2-40B4-BE49-F238E27FC236}">
                <a16:creationId xmlns:a16="http://schemas.microsoft.com/office/drawing/2014/main" id="{215258E3-D95B-0C0A-A5A6-EF1C4D802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4" name="Picture 3" descr="Logo, company name&#10;&#10;Description automatically generated">
            <a:extLst>
              <a:ext uri="{FF2B5EF4-FFF2-40B4-BE49-F238E27FC236}">
                <a16:creationId xmlns:a16="http://schemas.microsoft.com/office/drawing/2014/main" id="{89827DFE-4E17-1798-B275-3802122A4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165981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62200A55-20F5-4326-A5CB-F10D8AA8D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18" name="Picture 17" descr="A close-up of a road&#10;&#10;Description automatically generated with medium confidence">
            <a:extLst>
              <a:ext uri="{FF2B5EF4-FFF2-40B4-BE49-F238E27FC236}">
                <a16:creationId xmlns:a16="http://schemas.microsoft.com/office/drawing/2014/main" id="{061439CC-23B4-4A9D-C107-D3D9A0E15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1849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62200A55-20F5-4326-A5CB-F10D8AA8D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3" name="Picture 2">
            <a:extLst>
              <a:ext uri="{FF2B5EF4-FFF2-40B4-BE49-F238E27FC236}">
                <a16:creationId xmlns:a16="http://schemas.microsoft.com/office/drawing/2014/main" id="{D0EFA34F-B659-9AAE-4276-72267950B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4157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62200A55-20F5-4326-A5CB-F10D8AA8D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2EDB4491-1065-7583-9D7F-112660650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583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78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D523-B67E-424A-9D4D-12111A0BBB0B}"/>
              </a:ext>
            </a:extLst>
          </p:cNvPr>
          <p:cNvSpPr>
            <a:spLocks noGrp="1"/>
          </p:cNvSpPr>
          <p:nvPr>
            <p:ph type="ctrTitle"/>
          </p:nvPr>
        </p:nvSpPr>
        <p:spPr>
          <a:xfrm>
            <a:off x="1" y="868362"/>
            <a:ext cx="12192000" cy="2387600"/>
          </a:xfrm>
        </p:spPr>
        <p:txBody>
          <a:bodyPr/>
          <a:lstStyle/>
          <a:p>
            <a:r>
              <a:rPr lang="en-US" b="1" dirty="0">
                <a:solidFill>
                  <a:schemeClr val="bg1"/>
                </a:solidFill>
                <a:latin typeface="Helvetica" panose="020B0604020202020204" pitchFamily="34" charset="0"/>
                <a:cs typeface="Helvetica" panose="020B0604020202020204" pitchFamily="34" charset="0"/>
              </a:rPr>
              <a:t>Another example…</a:t>
            </a:r>
            <a:endParaRPr lang="da-DK" b="1" dirty="0">
              <a:solidFill>
                <a:schemeClr val="bg1"/>
              </a:solidFill>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950BC902-070E-4F98-BF0F-8C3A0EC6295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6230"/>
          <a:stretch/>
        </p:blipFill>
        <p:spPr>
          <a:xfrm>
            <a:off x="6724652" y="3966577"/>
            <a:ext cx="5467348" cy="2891423"/>
          </a:xfrm>
          <a:prstGeom prst="rect">
            <a:avLst/>
          </a:prstGeom>
        </p:spPr>
      </p:pic>
      <p:sp>
        <p:nvSpPr>
          <p:cNvPr id="5" name="Subtitle 4">
            <a:extLst>
              <a:ext uri="{FF2B5EF4-FFF2-40B4-BE49-F238E27FC236}">
                <a16:creationId xmlns:a16="http://schemas.microsoft.com/office/drawing/2014/main" id="{E981B762-8AF4-FF48-420D-6FB55C610E04}"/>
              </a:ext>
            </a:extLst>
          </p:cNvPr>
          <p:cNvSpPr>
            <a:spLocks noGrp="1"/>
          </p:cNvSpPr>
          <p:nvPr>
            <p:ph type="subTitle" idx="1"/>
          </p:nvPr>
        </p:nvSpPr>
        <p:spPr>
          <a:xfrm>
            <a:off x="0" y="3429000"/>
            <a:ext cx="12192000" cy="1655762"/>
          </a:xfrm>
        </p:spPr>
        <p:txBody>
          <a:bodyPr>
            <a:normAutofit/>
          </a:bodyPr>
          <a:lstStyle/>
          <a:p>
            <a:r>
              <a:rPr lang="en-US" sz="2800" b="1" dirty="0">
                <a:solidFill>
                  <a:srgbClr val="95CCAC"/>
                </a:solidFill>
              </a:rPr>
              <a:t>Pavement crack detection</a:t>
            </a:r>
            <a:endParaRPr lang="da-DK" sz="2800" b="1" dirty="0">
              <a:solidFill>
                <a:srgbClr val="95CCAC"/>
              </a:solidFill>
            </a:endParaRPr>
          </a:p>
        </p:txBody>
      </p:sp>
      <p:pic>
        <p:nvPicPr>
          <p:cNvPr id="3" name="Picture 2" descr="Logo&#10;&#10;Description automatically generated">
            <a:extLst>
              <a:ext uri="{FF2B5EF4-FFF2-40B4-BE49-F238E27FC236}">
                <a16:creationId xmlns:a16="http://schemas.microsoft.com/office/drawing/2014/main" id="{DD4C5399-F4A9-1191-9E96-85F6ADB399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4" name="Picture 3" descr="Logo, company name&#10;&#10;Description automatically generated">
            <a:extLst>
              <a:ext uri="{FF2B5EF4-FFF2-40B4-BE49-F238E27FC236}">
                <a16:creationId xmlns:a16="http://schemas.microsoft.com/office/drawing/2014/main" id="{7B359215-6E15-808E-C274-8BE8230341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196282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62200A55-20F5-4326-A5CB-F10D8AA8D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3" name="Picture 2" descr="A picture containing white, door, night sky&#10;&#10;Description automatically generated">
            <a:extLst>
              <a:ext uri="{FF2B5EF4-FFF2-40B4-BE49-F238E27FC236}">
                <a16:creationId xmlns:a16="http://schemas.microsoft.com/office/drawing/2014/main" id="{D4434B09-9745-9A2E-2643-285064601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0677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62200A55-20F5-4326-A5CB-F10D8AA8D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E16CCE9-DCA0-C72E-39CC-6E2A431EE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5400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78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D523-B67E-424A-9D4D-12111A0BBB0B}"/>
              </a:ext>
            </a:extLst>
          </p:cNvPr>
          <p:cNvSpPr>
            <a:spLocks noGrp="1"/>
          </p:cNvSpPr>
          <p:nvPr>
            <p:ph type="ctrTitle"/>
          </p:nvPr>
        </p:nvSpPr>
        <p:spPr>
          <a:xfrm>
            <a:off x="1" y="868362"/>
            <a:ext cx="12192000" cy="2387600"/>
          </a:xfrm>
        </p:spPr>
        <p:txBody>
          <a:bodyPr/>
          <a:lstStyle/>
          <a:p>
            <a:r>
              <a:rPr lang="en-US" b="1" dirty="0">
                <a:solidFill>
                  <a:schemeClr val="bg1"/>
                </a:solidFill>
                <a:latin typeface="Helvetica" panose="020B0604020202020204" pitchFamily="34" charset="0"/>
                <a:cs typeface="Helvetica" panose="020B0604020202020204" pitchFamily="34" charset="0"/>
              </a:rPr>
              <a:t>Traffic Sign Detection</a:t>
            </a:r>
            <a:endParaRPr lang="da-DK" b="1" dirty="0">
              <a:solidFill>
                <a:schemeClr val="bg1"/>
              </a:solidFill>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950BC902-070E-4F98-BF0F-8C3A0EC6295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6230"/>
          <a:stretch/>
        </p:blipFill>
        <p:spPr>
          <a:xfrm>
            <a:off x="6724652" y="3966577"/>
            <a:ext cx="5467348" cy="2891423"/>
          </a:xfrm>
          <a:prstGeom prst="rect">
            <a:avLst/>
          </a:prstGeom>
        </p:spPr>
      </p:pic>
      <p:sp>
        <p:nvSpPr>
          <p:cNvPr id="5" name="Subtitle 4">
            <a:extLst>
              <a:ext uri="{FF2B5EF4-FFF2-40B4-BE49-F238E27FC236}">
                <a16:creationId xmlns:a16="http://schemas.microsoft.com/office/drawing/2014/main" id="{E981B762-8AF4-FF48-420D-6FB55C610E04}"/>
              </a:ext>
            </a:extLst>
          </p:cNvPr>
          <p:cNvSpPr>
            <a:spLocks noGrp="1"/>
          </p:cNvSpPr>
          <p:nvPr>
            <p:ph type="subTitle" idx="1"/>
          </p:nvPr>
        </p:nvSpPr>
        <p:spPr>
          <a:xfrm>
            <a:off x="0" y="3602038"/>
            <a:ext cx="12192000" cy="1655762"/>
          </a:xfrm>
        </p:spPr>
        <p:txBody>
          <a:bodyPr>
            <a:normAutofit/>
          </a:bodyPr>
          <a:lstStyle/>
          <a:p>
            <a:r>
              <a:rPr lang="en-US" sz="2800" b="1" dirty="0">
                <a:solidFill>
                  <a:srgbClr val="95CCAC"/>
                </a:solidFill>
              </a:rPr>
              <a:t>Our experiments regarding the use of neural networks for traffic sign detection</a:t>
            </a:r>
            <a:endParaRPr lang="da-DK" sz="2800" b="1" dirty="0">
              <a:solidFill>
                <a:srgbClr val="95CCAC"/>
              </a:solidFill>
            </a:endParaRPr>
          </a:p>
        </p:txBody>
      </p:sp>
      <p:pic>
        <p:nvPicPr>
          <p:cNvPr id="3" name="Picture 2" descr="Logo&#10;&#10;Description automatically generated">
            <a:extLst>
              <a:ext uri="{FF2B5EF4-FFF2-40B4-BE49-F238E27FC236}">
                <a16:creationId xmlns:a16="http://schemas.microsoft.com/office/drawing/2014/main" id="{595A0C77-F342-0482-4869-C91338A6F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4" name="Picture 3" descr="Logo, company name&#10;&#10;Description automatically generated">
            <a:extLst>
              <a:ext uri="{FF2B5EF4-FFF2-40B4-BE49-F238E27FC236}">
                <a16:creationId xmlns:a16="http://schemas.microsoft.com/office/drawing/2014/main" id="{8CBAF5C5-CF55-45BA-63C8-BEF750E2DC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545928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da-DK" b="1" dirty="0">
                <a:solidFill>
                  <a:srgbClr val="0F78BC"/>
                </a:solidFill>
                <a:latin typeface="Helvetica" panose="020B0604020202020204" pitchFamily="34" charset="0"/>
                <a:cs typeface="Helvetica" panose="020B0604020202020204" pitchFamily="34" charset="0"/>
              </a:rPr>
              <a:t>The Fundamentals</a:t>
            </a:r>
          </a:p>
        </p:txBody>
      </p:sp>
      <p:sp>
        <p:nvSpPr>
          <p:cNvPr id="3" name="Content Placeholder 2">
            <a:extLst>
              <a:ext uri="{FF2B5EF4-FFF2-40B4-BE49-F238E27FC236}">
                <a16:creationId xmlns:a16="http://schemas.microsoft.com/office/drawing/2014/main" id="{8280FDC7-75D2-44AC-A9EA-5A0FE018A31D}"/>
              </a:ext>
            </a:extLst>
          </p:cNvPr>
          <p:cNvSpPr>
            <a:spLocks noGrp="1"/>
          </p:cNvSpPr>
          <p:nvPr>
            <p:ph idx="1"/>
          </p:nvPr>
        </p:nvSpPr>
        <p:spPr>
          <a:xfrm>
            <a:off x="838200" y="1825625"/>
            <a:ext cx="4604657" cy="4351338"/>
          </a:xfrm>
        </p:spPr>
        <p:txBody>
          <a:bodyPr>
            <a:normAutofit/>
          </a:bodyPr>
          <a:lstStyle/>
          <a:p>
            <a:pPr marL="0" indent="0">
              <a:buNone/>
            </a:pPr>
            <a:r>
              <a:rPr lang="en-US" sz="2000" b="1" dirty="0">
                <a:latin typeface="Helvetica" panose="020B0604020202020204" pitchFamily="34" charset="0"/>
                <a:cs typeface="Helvetica" panose="020B0604020202020204" pitchFamily="34" charset="0"/>
              </a:rPr>
              <a:t>Objective</a:t>
            </a:r>
          </a:p>
          <a:p>
            <a:pPr>
              <a:buBlip>
                <a:blip r:embed="rId3"/>
              </a:buBlip>
            </a:pPr>
            <a:r>
              <a:rPr lang="en-US" sz="1600" dirty="0">
                <a:latin typeface="Helvetica" panose="020B0604020202020204" pitchFamily="34" charset="0"/>
                <a:cs typeface="Helvetica" panose="020B0604020202020204" pitchFamily="34" charset="0"/>
              </a:rPr>
              <a:t>Detection (localization &amp; classification)</a:t>
            </a:r>
          </a:p>
          <a:p>
            <a:endParaRPr lang="en-US" sz="1400" dirty="0">
              <a:latin typeface="Helvetica" panose="020B0604020202020204" pitchFamily="34" charset="0"/>
              <a:cs typeface="Helvetica" panose="020B0604020202020204" pitchFamily="34" charset="0"/>
            </a:endParaRPr>
          </a:p>
          <a:p>
            <a:pPr marL="0" indent="0">
              <a:buNone/>
            </a:pPr>
            <a:r>
              <a:rPr lang="en-US" sz="2000" dirty="0">
                <a:latin typeface="Helvetica" panose="020B0604020202020204" pitchFamily="34" charset="0"/>
                <a:cs typeface="Helvetica" panose="020B0604020202020204" pitchFamily="34" charset="0"/>
              </a:rPr>
              <a:t>Approach</a:t>
            </a:r>
          </a:p>
          <a:p>
            <a:pPr>
              <a:buBlip>
                <a:blip r:embed="rId3"/>
              </a:buBlip>
            </a:pPr>
            <a:r>
              <a:rPr lang="en-US" sz="1600" dirty="0">
                <a:latin typeface="Helvetica" panose="020B0604020202020204" pitchFamily="34" charset="0"/>
                <a:cs typeface="Helvetica" panose="020B0604020202020204" pitchFamily="34" charset="0"/>
              </a:rPr>
              <a:t>Faster R-CNN with ResNet50 and FPN backbone</a:t>
            </a:r>
          </a:p>
          <a:p>
            <a:pPr>
              <a:buBlip>
                <a:blip r:embed="rId3"/>
              </a:buBlip>
            </a:pPr>
            <a:r>
              <a:rPr lang="en-US" sz="1600" dirty="0">
                <a:latin typeface="Helvetica" panose="020B0604020202020204" pitchFamily="34" charset="0"/>
                <a:cs typeface="Helvetica" panose="020B0604020202020204" pitchFamily="34" charset="0"/>
              </a:rPr>
              <a:t>Went towards using Faster R-CNN as binary detector and a </a:t>
            </a:r>
            <a:r>
              <a:rPr lang="en-US" sz="1600" dirty="0" err="1">
                <a:latin typeface="Helvetica" panose="020B0604020202020204" pitchFamily="34" charset="0"/>
                <a:cs typeface="Helvetica" panose="020B0604020202020204" pitchFamily="34" charset="0"/>
              </a:rPr>
              <a:t>ResNet</a:t>
            </a:r>
            <a:r>
              <a:rPr lang="en-US" sz="1600" dirty="0">
                <a:latin typeface="Helvetica" panose="020B0604020202020204" pitchFamily="34" charset="0"/>
                <a:cs typeface="Helvetica" panose="020B0604020202020204" pitchFamily="34" charset="0"/>
              </a:rPr>
              <a:t> multi-class classifier</a:t>
            </a:r>
          </a:p>
          <a:p>
            <a:endParaRPr lang="en-US" sz="1400" dirty="0">
              <a:latin typeface="Helvetica" panose="020B0604020202020204" pitchFamily="34" charset="0"/>
              <a:cs typeface="Helvetica" panose="020B0604020202020204" pitchFamily="34" charset="0"/>
            </a:endParaRPr>
          </a:p>
          <a:p>
            <a:pPr marL="0" indent="0">
              <a:buNone/>
            </a:pPr>
            <a:r>
              <a:rPr lang="en-US" sz="2000" dirty="0">
                <a:latin typeface="Helvetica" panose="020B0604020202020204" pitchFamily="34" charset="0"/>
                <a:cs typeface="Helvetica" panose="020B0604020202020204" pitchFamily="34" charset="0"/>
              </a:rPr>
              <a:t>Evaluation</a:t>
            </a:r>
          </a:p>
          <a:p>
            <a:pPr marL="0" indent="0">
              <a:buNone/>
            </a:pPr>
            <a:endParaRPr lang="da-DK" dirty="0">
              <a:latin typeface="Helvetica" panose="020B0604020202020204" pitchFamily="34" charset="0"/>
              <a:cs typeface="Helvetica"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F8A672C1-FD7F-5FEE-AEE8-5F49D62CE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64C08D9D-6600-F3B9-2B91-9C4AC7AC7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5" name="Picture 4">
            <a:extLst>
              <a:ext uri="{FF2B5EF4-FFF2-40B4-BE49-F238E27FC236}">
                <a16:creationId xmlns:a16="http://schemas.microsoft.com/office/drawing/2014/main" id="{003A220A-5DC8-A410-7045-633CD9612D06}"/>
              </a:ext>
            </a:extLst>
          </p:cNvPr>
          <p:cNvPicPr>
            <a:picLocks noChangeAspect="1"/>
          </p:cNvPicPr>
          <p:nvPr/>
        </p:nvPicPr>
        <p:blipFill>
          <a:blip r:embed="rId6"/>
          <a:stretch>
            <a:fillRect/>
          </a:stretch>
        </p:blipFill>
        <p:spPr>
          <a:xfrm>
            <a:off x="5476440" y="1555411"/>
            <a:ext cx="6023484" cy="3557989"/>
          </a:xfrm>
          <a:prstGeom prst="rect">
            <a:avLst/>
          </a:prstGeom>
        </p:spPr>
      </p:pic>
    </p:spTree>
    <p:extLst>
      <p:ext uri="{BB962C8B-B14F-4D97-AF65-F5344CB8AC3E}">
        <p14:creationId xmlns:p14="http://schemas.microsoft.com/office/powerpoint/2010/main" val="1132423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da-DK" b="1" dirty="0">
                <a:solidFill>
                  <a:srgbClr val="0F78BC"/>
                </a:solidFill>
                <a:latin typeface="Helvetica" panose="020B0604020202020204" pitchFamily="34" charset="0"/>
                <a:cs typeface="Helvetica" panose="020B0604020202020204" pitchFamily="34" charset="0"/>
              </a:rPr>
              <a:t>The Fundamentals</a:t>
            </a:r>
          </a:p>
        </p:txBody>
      </p:sp>
      <p:sp>
        <p:nvSpPr>
          <p:cNvPr id="3" name="Content Placeholder 2">
            <a:extLst>
              <a:ext uri="{FF2B5EF4-FFF2-40B4-BE49-F238E27FC236}">
                <a16:creationId xmlns:a16="http://schemas.microsoft.com/office/drawing/2014/main" id="{8280FDC7-75D2-44AC-A9EA-5A0FE018A31D}"/>
              </a:ext>
            </a:extLst>
          </p:cNvPr>
          <p:cNvSpPr>
            <a:spLocks noGrp="1"/>
          </p:cNvSpPr>
          <p:nvPr>
            <p:ph idx="1"/>
          </p:nvPr>
        </p:nvSpPr>
        <p:spPr>
          <a:xfrm>
            <a:off x="838200" y="1825625"/>
            <a:ext cx="3870530" cy="4351338"/>
          </a:xfrm>
        </p:spPr>
        <p:txBody>
          <a:bodyPr>
            <a:normAutofit/>
          </a:bodyPr>
          <a:lstStyle/>
          <a:p>
            <a:pPr marL="0" indent="0">
              <a:buNone/>
            </a:pPr>
            <a:r>
              <a:rPr lang="en-US" sz="2000" dirty="0">
                <a:latin typeface="Helvetica" panose="020B0604020202020204" pitchFamily="34" charset="0"/>
                <a:cs typeface="Helvetica" panose="020B0604020202020204" pitchFamily="34" charset="0"/>
              </a:rPr>
              <a:t>Objective</a:t>
            </a:r>
          </a:p>
          <a:p>
            <a:pPr>
              <a:buBlip>
                <a:blip r:embed="rId3"/>
              </a:buBlip>
            </a:pPr>
            <a:r>
              <a:rPr lang="en-US" sz="1600" dirty="0">
                <a:latin typeface="Helvetica" panose="020B0604020202020204" pitchFamily="34" charset="0"/>
                <a:cs typeface="Helvetica" panose="020B0604020202020204" pitchFamily="34" charset="0"/>
              </a:rPr>
              <a:t>Detection (localization &amp; classification)</a:t>
            </a:r>
          </a:p>
          <a:p>
            <a:endParaRPr lang="en-US" sz="1400" dirty="0">
              <a:latin typeface="Helvetica" panose="020B0604020202020204" pitchFamily="34" charset="0"/>
              <a:cs typeface="Helvetica" panose="020B0604020202020204" pitchFamily="34" charset="0"/>
            </a:endParaRPr>
          </a:p>
          <a:p>
            <a:pPr marL="0" indent="0">
              <a:buNone/>
            </a:pPr>
            <a:r>
              <a:rPr lang="en-US" sz="2000" b="1" dirty="0">
                <a:latin typeface="Helvetica" panose="020B0604020202020204" pitchFamily="34" charset="0"/>
                <a:cs typeface="Helvetica" panose="020B0604020202020204" pitchFamily="34" charset="0"/>
              </a:rPr>
              <a:t>Approach</a:t>
            </a:r>
          </a:p>
          <a:p>
            <a:pPr>
              <a:buBlip>
                <a:blip r:embed="rId3"/>
              </a:buBlip>
            </a:pPr>
            <a:r>
              <a:rPr lang="en-US" sz="1600" dirty="0">
                <a:latin typeface="Helvetica" panose="020B0604020202020204" pitchFamily="34" charset="0"/>
                <a:cs typeface="Helvetica" panose="020B0604020202020204" pitchFamily="34" charset="0"/>
              </a:rPr>
              <a:t>Faster R-CNN with ResNet50 and FPN backbone</a:t>
            </a:r>
          </a:p>
          <a:p>
            <a:pPr>
              <a:buBlip>
                <a:blip r:embed="rId3"/>
              </a:buBlip>
            </a:pPr>
            <a:r>
              <a:rPr lang="en-US" sz="1600" dirty="0">
                <a:latin typeface="Helvetica" panose="020B0604020202020204" pitchFamily="34" charset="0"/>
                <a:cs typeface="Helvetica" panose="020B0604020202020204" pitchFamily="34" charset="0"/>
              </a:rPr>
              <a:t>Went towards using Faster R-CNN as binary detector and a </a:t>
            </a:r>
            <a:r>
              <a:rPr lang="en-US" sz="1600" dirty="0" err="1">
                <a:latin typeface="Helvetica" panose="020B0604020202020204" pitchFamily="34" charset="0"/>
                <a:cs typeface="Helvetica" panose="020B0604020202020204" pitchFamily="34" charset="0"/>
              </a:rPr>
              <a:t>ResNet</a:t>
            </a:r>
            <a:r>
              <a:rPr lang="en-US" sz="1600" dirty="0">
                <a:latin typeface="Helvetica" panose="020B0604020202020204" pitchFamily="34" charset="0"/>
                <a:cs typeface="Helvetica" panose="020B0604020202020204" pitchFamily="34" charset="0"/>
              </a:rPr>
              <a:t> multi-class classifier</a:t>
            </a:r>
          </a:p>
          <a:p>
            <a:endParaRPr lang="en-US" sz="1400" dirty="0">
              <a:latin typeface="Helvetica" panose="020B0604020202020204" pitchFamily="34" charset="0"/>
              <a:cs typeface="Helvetica" panose="020B0604020202020204" pitchFamily="34" charset="0"/>
            </a:endParaRPr>
          </a:p>
          <a:p>
            <a:pPr marL="0" indent="0">
              <a:buNone/>
            </a:pPr>
            <a:r>
              <a:rPr lang="en-US" sz="2000" dirty="0">
                <a:latin typeface="Helvetica" panose="020B0604020202020204" pitchFamily="34" charset="0"/>
                <a:cs typeface="Helvetica" panose="020B0604020202020204" pitchFamily="34" charset="0"/>
              </a:rPr>
              <a:t>Evaluation</a:t>
            </a:r>
          </a:p>
          <a:p>
            <a:pPr marL="0" indent="0">
              <a:buNone/>
            </a:pPr>
            <a:endParaRPr lang="da-DK" dirty="0">
              <a:latin typeface="Helvetica" panose="020B0604020202020204" pitchFamily="34" charset="0"/>
              <a:cs typeface="Helvetica"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F8A672C1-FD7F-5FEE-AEE8-5F49D62CE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64C08D9D-6600-F3B9-2B91-9C4AC7AC7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7" name="Picture 6" descr="A stop sign on the street&#10;&#10;Description automatically generated">
            <a:extLst>
              <a:ext uri="{FF2B5EF4-FFF2-40B4-BE49-F238E27FC236}">
                <a16:creationId xmlns:a16="http://schemas.microsoft.com/office/drawing/2014/main" id="{10454535-8CA7-1B5C-0CE3-1CB821BFF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8546" y="4466128"/>
            <a:ext cx="1874902" cy="1406177"/>
          </a:xfrm>
          <a:prstGeom prst="rect">
            <a:avLst/>
          </a:prstGeom>
        </p:spPr>
      </p:pic>
      <p:pic>
        <p:nvPicPr>
          <p:cNvPr id="16" name="Picture 15">
            <a:extLst>
              <a:ext uri="{FF2B5EF4-FFF2-40B4-BE49-F238E27FC236}">
                <a16:creationId xmlns:a16="http://schemas.microsoft.com/office/drawing/2014/main" id="{660E3DAE-0063-2BB8-B8E7-A3EC50BBB627}"/>
              </a:ext>
            </a:extLst>
          </p:cNvPr>
          <p:cNvPicPr>
            <a:picLocks noChangeAspect="1"/>
          </p:cNvPicPr>
          <p:nvPr/>
        </p:nvPicPr>
        <p:blipFill>
          <a:blip r:embed="rId7"/>
          <a:stretch>
            <a:fillRect/>
          </a:stretch>
        </p:blipFill>
        <p:spPr>
          <a:xfrm>
            <a:off x="5542181" y="1825625"/>
            <a:ext cx="2753678" cy="2065259"/>
          </a:xfrm>
          <a:prstGeom prst="rect">
            <a:avLst/>
          </a:prstGeom>
        </p:spPr>
      </p:pic>
      <p:sp>
        <p:nvSpPr>
          <p:cNvPr id="17" name="Rectangle 16">
            <a:extLst>
              <a:ext uri="{FF2B5EF4-FFF2-40B4-BE49-F238E27FC236}">
                <a16:creationId xmlns:a16="http://schemas.microsoft.com/office/drawing/2014/main" id="{D642B4A4-8FA5-2B60-55E7-C9EFA5A3885E}"/>
              </a:ext>
            </a:extLst>
          </p:cNvPr>
          <p:cNvSpPr/>
          <p:nvPr/>
        </p:nvSpPr>
        <p:spPr>
          <a:xfrm>
            <a:off x="4872379" y="4803455"/>
            <a:ext cx="171536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Faster R-CNN</a:t>
            </a:r>
          </a:p>
        </p:txBody>
      </p:sp>
      <p:sp>
        <p:nvSpPr>
          <p:cNvPr id="18" name="Rectangle 17">
            <a:extLst>
              <a:ext uri="{FF2B5EF4-FFF2-40B4-BE49-F238E27FC236}">
                <a16:creationId xmlns:a16="http://schemas.microsoft.com/office/drawing/2014/main" id="{41D2C888-ABC8-4105-65C5-4AC5FFC4CEE0}"/>
              </a:ext>
            </a:extLst>
          </p:cNvPr>
          <p:cNvSpPr/>
          <p:nvPr/>
        </p:nvSpPr>
        <p:spPr>
          <a:xfrm>
            <a:off x="7593109" y="4803455"/>
            <a:ext cx="1086749"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ResNet</a:t>
            </a:r>
            <a:endParaRPr lang="en-US" dirty="0"/>
          </a:p>
        </p:txBody>
      </p:sp>
      <p:pic>
        <p:nvPicPr>
          <p:cNvPr id="19" name="Picture 18">
            <a:extLst>
              <a:ext uri="{FF2B5EF4-FFF2-40B4-BE49-F238E27FC236}">
                <a16:creationId xmlns:a16="http://schemas.microsoft.com/office/drawing/2014/main" id="{4AAF1DD7-A7A4-AB9C-8397-5D74812DEA63}"/>
              </a:ext>
            </a:extLst>
          </p:cNvPr>
          <p:cNvPicPr>
            <a:picLocks noChangeAspect="1"/>
          </p:cNvPicPr>
          <p:nvPr/>
        </p:nvPicPr>
        <p:blipFill>
          <a:blip r:embed="rId7"/>
          <a:stretch>
            <a:fillRect/>
          </a:stretch>
        </p:blipFill>
        <p:spPr>
          <a:xfrm>
            <a:off x="9020146" y="4466127"/>
            <a:ext cx="1874902" cy="1406177"/>
          </a:xfrm>
          <a:prstGeom prst="rect">
            <a:avLst/>
          </a:prstGeom>
        </p:spPr>
      </p:pic>
      <p:sp>
        <p:nvSpPr>
          <p:cNvPr id="20" name="TextBox 19">
            <a:extLst>
              <a:ext uri="{FF2B5EF4-FFF2-40B4-BE49-F238E27FC236}">
                <a16:creationId xmlns:a16="http://schemas.microsoft.com/office/drawing/2014/main" id="{7074660A-DE20-4254-35A8-D653E24DC702}"/>
              </a:ext>
            </a:extLst>
          </p:cNvPr>
          <p:cNvSpPr txBox="1"/>
          <p:nvPr/>
        </p:nvSpPr>
        <p:spPr>
          <a:xfrm>
            <a:off x="9844589" y="5063209"/>
            <a:ext cx="1119217" cy="276999"/>
          </a:xfrm>
          <a:prstGeom prst="rect">
            <a:avLst/>
          </a:prstGeom>
          <a:noFill/>
        </p:spPr>
        <p:txBody>
          <a:bodyPr wrap="none" rtlCol="0">
            <a:spAutoFit/>
          </a:bodyPr>
          <a:lstStyle/>
          <a:p>
            <a:r>
              <a:rPr lang="en-US" sz="1200" b="1" dirty="0">
                <a:solidFill>
                  <a:srgbClr val="FF0000"/>
                </a:solidFill>
              </a:rPr>
              <a:t>stop-sign: 0.91</a:t>
            </a:r>
            <a:endParaRPr lang="da-DK" sz="1200" b="1" dirty="0">
              <a:solidFill>
                <a:srgbClr val="FF0000"/>
              </a:solidFill>
            </a:endParaRPr>
          </a:p>
        </p:txBody>
      </p:sp>
      <p:cxnSp>
        <p:nvCxnSpPr>
          <p:cNvPr id="22" name="Straight Arrow Connector 21">
            <a:extLst>
              <a:ext uri="{FF2B5EF4-FFF2-40B4-BE49-F238E27FC236}">
                <a16:creationId xmlns:a16="http://schemas.microsoft.com/office/drawing/2014/main" id="{23A2EB98-EF13-53AC-BBAD-7D991CB5FCAF}"/>
              </a:ext>
            </a:extLst>
          </p:cNvPr>
          <p:cNvCxnSpPr>
            <a:stCxn id="7" idx="3"/>
          </p:cNvCxnSpPr>
          <p:nvPr/>
        </p:nvCxnSpPr>
        <p:spPr>
          <a:xfrm flipV="1">
            <a:off x="4593448" y="5169215"/>
            <a:ext cx="278931"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BCBA6F-38EC-963F-C0C0-71C391C702E3}"/>
              </a:ext>
            </a:extLst>
          </p:cNvPr>
          <p:cNvCxnSpPr>
            <a:cxnSpLocks/>
            <a:endCxn id="18" idx="1"/>
          </p:cNvCxnSpPr>
          <p:nvPr/>
        </p:nvCxnSpPr>
        <p:spPr>
          <a:xfrm flipV="1">
            <a:off x="6587740" y="5169215"/>
            <a:ext cx="1005369"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E9B3F2-CA4C-99F4-8156-3F197375EF04}"/>
              </a:ext>
            </a:extLst>
          </p:cNvPr>
          <p:cNvCxnSpPr>
            <a:stCxn id="18" idx="3"/>
            <a:endCxn id="19" idx="1"/>
          </p:cNvCxnSpPr>
          <p:nvPr/>
        </p:nvCxnSpPr>
        <p:spPr>
          <a:xfrm>
            <a:off x="8679858" y="5169215"/>
            <a:ext cx="3402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28496D-1474-BE9B-11DC-F57E486A2B98}"/>
              </a:ext>
            </a:extLst>
          </p:cNvPr>
          <p:cNvCxnSpPr>
            <a:cxnSpLocks/>
            <a:stCxn id="16" idx="2"/>
          </p:cNvCxnSpPr>
          <p:nvPr/>
        </p:nvCxnSpPr>
        <p:spPr>
          <a:xfrm>
            <a:off x="6919020" y="3890884"/>
            <a:ext cx="9008" cy="1278331"/>
          </a:xfrm>
          <a:prstGeom prst="line">
            <a:avLst/>
          </a:prstGeom>
          <a:ln>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24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da-DK" b="1" dirty="0">
                <a:solidFill>
                  <a:srgbClr val="0F78BC"/>
                </a:solidFill>
                <a:latin typeface="Helvetica" panose="020B0604020202020204" pitchFamily="34" charset="0"/>
                <a:cs typeface="Helvetica" panose="020B0604020202020204" pitchFamily="34" charset="0"/>
              </a:rPr>
              <a:t>Agenda</a:t>
            </a:r>
          </a:p>
        </p:txBody>
      </p:sp>
      <p:sp>
        <p:nvSpPr>
          <p:cNvPr id="3" name="Content Placeholder 2">
            <a:extLst>
              <a:ext uri="{FF2B5EF4-FFF2-40B4-BE49-F238E27FC236}">
                <a16:creationId xmlns:a16="http://schemas.microsoft.com/office/drawing/2014/main" id="{8280FDC7-75D2-44AC-A9EA-5A0FE018A31D}"/>
              </a:ext>
            </a:extLst>
          </p:cNvPr>
          <p:cNvSpPr>
            <a:spLocks noGrp="1"/>
          </p:cNvSpPr>
          <p:nvPr>
            <p:ph idx="1"/>
          </p:nvPr>
        </p:nvSpPr>
        <p:spPr/>
        <p:txBody>
          <a:bodyPr/>
          <a:lstStyle/>
          <a:p>
            <a:pPr>
              <a:buBlip>
                <a:blip r:embed="rId3"/>
              </a:buBlip>
            </a:pPr>
            <a:r>
              <a:rPr lang="da-DK" dirty="0" err="1">
                <a:latin typeface="Helvetica" panose="020B0604020202020204" pitchFamily="34" charset="0"/>
                <a:cs typeface="Helvetica" panose="020B0604020202020204" pitchFamily="34" charset="0"/>
              </a:rPr>
              <a:t>Introduction</a:t>
            </a:r>
            <a:endParaRPr lang="da-DK" dirty="0">
              <a:latin typeface="Helvetica" panose="020B0604020202020204" pitchFamily="34" charset="0"/>
              <a:cs typeface="Helvetica" panose="020B0604020202020204" pitchFamily="34" charset="0"/>
            </a:endParaRPr>
          </a:p>
          <a:p>
            <a:pPr>
              <a:buBlip>
                <a:blip r:embed="rId3"/>
              </a:buBlip>
            </a:pPr>
            <a:r>
              <a:rPr lang="da-DK" dirty="0">
                <a:latin typeface="Helvetica" panose="020B0604020202020204" pitchFamily="34" charset="0"/>
                <a:cs typeface="Helvetica" panose="020B0604020202020204" pitchFamily="34" charset="0"/>
              </a:rPr>
              <a:t>Pavement crack </a:t>
            </a:r>
            <a:r>
              <a:rPr lang="da-DK" dirty="0" err="1">
                <a:latin typeface="Helvetica" panose="020B0604020202020204" pitchFamily="34" charset="0"/>
                <a:cs typeface="Helvetica" panose="020B0604020202020204" pitchFamily="34" charset="0"/>
              </a:rPr>
              <a:t>detection</a:t>
            </a:r>
            <a:r>
              <a:rPr lang="da-DK" dirty="0">
                <a:latin typeface="Helvetica" panose="020B0604020202020204" pitchFamily="34" charset="0"/>
                <a:cs typeface="Helvetica" panose="020B0604020202020204" pitchFamily="34" charset="0"/>
              </a:rPr>
              <a:t> </a:t>
            </a:r>
            <a:r>
              <a:rPr lang="da-DK" dirty="0" err="1">
                <a:latin typeface="Helvetica" panose="020B0604020202020204" pitchFamily="34" charset="0"/>
                <a:cs typeface="Helvetica" panose="020B0604020202020204" pitchFamily="34" charset="0"/>
              </a:rPr>
              <a:t>using</a:t>
            </a:r>
            <a:r>
              <a:rPr lang="da-DK" dirty="0">
                <a:latin typeface="Helvetica" panose="020B0604020202020204" pitchFamily="34" charset="0"/>
                <a:cs typeface="Helvetica" panose="020B0604020202020204" pitchFamily="34" charset="0"/>
              </a:rPr>
              <a:t> neural </a:t>
            </a:r>
            <a:r>
              <a:rPr lang="da-DK" dirty="0" err="1">
                <a:latin typeface="Helvetica" panose="020B0604020202020204" pitchFamily="34" charset="0"/>
                <a:cs typeface="Helvetica" panose="020B0604020202020204" pitchFamily="34" charset="0"/>
              </a:rPr>
              <a:t>networks</a:t>
            </a:r>
            <a:endParaRPr lang="da-DK" dirty="0">
              <a:latin typeface="Helvetica" panose="020B0604020202020204" pitchFamily="34" charset="0"/>
              <a:cs typeface="Helvetica" panose="020B0604020202020204" pitchFamily="34" charset="0"/>
            </a:endParaRPr>
          </a:p>
          <a:p>
            <a:pPr>
              <a:buBlip>
                <a:blip r:embed="rId3"/>
              </a:buBlip>
            </a:pPr>
            <a:r>
              <a:rPr lang="da-DK" dirty="0">
                <a:latin typeface="Helvetica" panose="020B0604020202020204" pitchFamily="34" charset="0"/>
                <a:cs typeface="Helvetica" panose="020B0604020202020204" pitchFamily="34" charset="0"/>
              </a:rPr>
              <a:t>Traffic sign </a:t>
            </a:r>
            <a:r>
              <a:rPr lang="da-DK" dirty="0" err="1">
                <a:latin typeface="Helvetica" panose="020B0604020202020204" pitchFamily="34" charset="0"/>
                <a:cs typeface="Helvetica" panose="020B0604020202020204" pitchFamily="34" charset="0"/>
              </a:rPr>
              <a:t>detection</a:t>
            </a:r>
            <a:r>
              <a:rPr lang="da-DK" dirty="0">
                <a:latin typeface="Helvetica" panose="020B0604020202020204" pitchFamily="34" charset="0"/>
                <a:cs typeface="Helvetica" panose="020B0604020202020204" pitchFamily="34" charset="0"/>
              </a:rPr>
              <a:t> </a:t>
            </a:r>
            <a:r>
              <a:rPr lang="da-DK" dirty="0" err="1">
                <a:latin typeface="Helvetica" panose="020B0604020202020204" pitchFamily="34" charset="0"/>
                <a:cs typeface="Helvetica" panose="020B0604020202020204" pitchFamily="34" charset="0"/>
              </a:rPr>
              <a:t>using</a:t>
            </a:r>
            <a:r>
              <a:rPr lang="da-DK" dirty="0">
                <a:latin typeface="Helvetica" panose="020B0604020202020204" pitchFamily="34" charset="0"/>
                <a:cs typeface="Helvetica" panose="020B0604020202020204" pitchFamily="34" charset="0"/>
              </a:rPr>
              <a:t> neural </a:t>
            </a:r>
            <a:r>
              <a:rPr lang="da-DK" dirty="0" err="1">
                <a:latin typeface="Helvetica" panose="020B0604020202020204" pitchFamily="34" charset="0"/>
                <a:cs typeface="Helvetica" panose="020B0604020202020204" pitchFamily="34" charset="0"/>
              </a:rPr>
              <a:t>networks</a:t>
            </a:r>
            <a:endParaRPr lang="da-DK" dirty="0">
              <a:latin typeface="Helvetica" panose="020B0604020202020204" pitchFamily="34" charset="0"/>
              <a:cs typeface="Helvetica" panose="020B0604020202020204" pitchFamily="34" charset="0"/>
            </a:endParaRPr>
          </a:p>
          <a:p>
            <a:pPr>
              <a:buBlip>
                <a:blip r:embed="rId3"/>
              </a:buBlip>
            </a:pPr>
            <a:r>
              <a:rPr lang="da-DK" dirty="0" err="1">
                <a:latin typeface="Helvetica" panose="020B0604020202020204" pitchFamily="34" charset="0"/>
                <a:cs typeface="Helvetica" panose="020B0604020202020204" pitchFamily="34" charset="0"/>
              </a:rPr>
              <a:t>Adressing</a:t>
            </a:r>
            <a:r>
              <a:rPr lang="da-DK" dirty="0">
                <a:latin typeface="Helvetica" panose="020B0604020202020204" pitchFamily="34" charset="0"/>
                <a:cs typeface="Helvetica" panose="020B0604020202020204" pitchFamily="34" charset="0"/>
              </a:rPr>
              <a:t> </a:t>
            </a:r>
            <a:r>
              <a:rPr lang="da-DK" dirty="0" err="1">
                <a:latin typeface="Helvetica" panose="020B0604020202020204" pitchFamily="34" charset="0"/>
                <a:cs typeface="Helvetica" panose="020B0604020202020204" pitchFamily="34" charset="0"/>
              </a:rPr>
              <a:t>one</a:t>
            </a:r>
            <a:r>
              <a:rPr lang="da-DK" dirty="0">
                <a:latin typeface="Helvetica" panose="020B0604020202020204" pitchFamily="34" charset="0"/>
                <a:cs typeface="Helvetica" panose="020B0604020202020204" pitchFamily="34" charset="0"/>
              </a:rPr>
              <a:t> of the major problems of AI for adaption in an international </a:t>
            </a:r>
            <a:r>
              <a:rPr lang="da-DK" dirty="0" err="1">
                <a:latin typeface="Helvetica" panose="020B0604020202020204" pitchFamily="34" charset="0"/>
                <a:cs typeface="Helvetica" panose="020B0604020202020204" pitchFamily="34" charset="0"/>
              </a:rPr>
              <a:t>setting</a:t>
            </a:r>
            <a:endParaRPr lang="da-DK" dirty="0">
              <a:latin typeface="Helvetica" panose="020B0604020202020204" pitchFamily="34" charset="0"/>
              <a:cs typeface="Helvetica" panose="020B0604020202020204" pitchFamily="34" charset="0"/>
            </a:endParaRPr>
          </a:p>
          <a:p>
            <a:pPr marL="0" indent="0">
              <a:buNone/>
            </a:pPr>
            <a:endParaRPr lang="da-DK" dirty="0">
              <a:latin typeface="Helvetica" panose="020B0604020202020204" pitchFamily="34" charset="0"/>
              <a:cs typeface="Helvetica"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1BAE5A63-1C81-9651-2D02-66E806F4D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5" name="Picture 4" descr="Logo&#10;&#10;Description automatically generated">
            <a:extLst>
              <a:ext uri="{FF2B5EF4-FFF2-40B4-BE49-F238E27FC236}">
                <a16:creationId xmlns:a16="http://schemas.microsoft.com/office/drawing/2014/main" id="{F44B3E34-E5BF-42AE-D396-F1C2D8307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258250"/>
            <a:ext cx="1828804" cy="443485"/>
          </a:xfrm>
          <a:prstGeom prst="rect">
            <a:avLst/>
          </a:prstGeom>
        </p:spPr>
      </p:pic>
    </p:spTree>
    <p:extLst>
      <p:ext uri="{BB962C8B-B14F-4D97-AF65-F5344CB8AC3E}">
        <p14:creationId xmlns:p14="http://schemas.microsoft.com/office/powerpoint/2010/main" val="3230131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da-DK" b="1" dirty="0">
                <a:solidFill>
                  <a:srgbClr val="0F78BC"/>
                </a:solidFill>
                <a:latin typeface="Helvetica" panose="020B0604020202020204" pitchFamily="34" charset="0"/>
                <a:cs typeface="Helvetica" panose="020B0604020202020204" pitchFamily="34" charset="0"/>
              </a:rPr>
              <a:t>The Fundamentals</a:t>
            </a:r>
          </a:p>
        </p:txBody>
      </p:sp>
      <p:sp>
        <p:nvSpPr>
          <p:cNvPr id="3" name="Content Placeholder 2">
            <a:extLst>
              <a:ext uri="{FF2B5EF4-FFF2-40B4-BE49-F238E27FC236}">
                <a16:creationId xmlns:a16="http://schemas.microsoft.com/office/drawing/2014/main" id="{8280FDC7-75D2-44AC-A9EA-5A0FE018A31D}"/>
              </a:ext>
            </a:extLst>
          </p:cNvPr>
          <p:cNvSpPr>
            <a:spLocks noGrp="1"/>
          </p:cNvSpPr>
          <p:nvPr>
            <p:ph idx="1"/>
          </p:nvPr>
        </p:nvSpPr>
        <p:spPr>
          <a:xfrm>
            <a:off x="838200" y="1825625"/>
            <a:ext cx="3922986" cy="4351338"/>
          </a:xfrm>
        </p:spPr>
        <p:txBody>
          <a:bodyPr>
            <a:normAutofit/>
          </a:bodyPr>
          <a:lstStyle/>
          <a:p>
            <a:pPr marL="0" indent="0">
              <a:buNone/>
            </a:pPr>
            <a:r>
              <a:rPr lang="en-US" sz="2000" dirty="0">
                <a:latin typeface="Helvetica" panose="020B0604020202020204" pitchFamily="34" charset="0"/>
                <a:cs typeface="Helvetica" panose="020B0604020202020204" pitchFamily="34" charset="0"/>
              </a:rPr>
              <a:t>Objective</a:t>
            </a:r>
          </a:p>
          <a:p>
            <a:pPr>
              <a:buBlip>
                <a:blip r:embed="rId3"/>
              </a:buBlip>
            </a:pPr>
            <a:r>
              <a:rPr lang="en-US" sz="1600" dirty="0">
                <a:latin typeface="Helvetica" panose="020B0604020202020204" pitchFamily="34" charset="0"/>
                <a:cs typeface="Helvetica" panose="020B0604020202020204" pitchFamily="34" charset="0"/>
              </a:rPr>
              <a:t>Detection (localization &amp; classification)</a:t>
            </a:r>
          </a:p>
          <a:p>
            <a:endParaRPr lang="en-US" sz="1400" dirty="0">
              <a:latin typeface="Helvetica" panose="020B0604020202020204" pitchFamily="34" charset="0"/>
              <a:cs typeface="Helvetica" panose="020B0604020202020204" pitchFamily="34" charset="0"/>
            </a:endParaRPr>
          </a:p>
          <a:p>
            <a:pPr marL="0" indent="0">
              <a:buNone/>
            </a:pPr>
            <a:r>
              <a:rPr lang="en-US" sz="2000" dirty="0">
                <a:latin typeface="Helvetica" panose="020B0604020202020204" pitchFamily="34" charset="0"/>
                <a:cs typeface="Helvetica" panose="020B0604020202020204" pitchFamily="34" charset="0"/>
              </a:rPr>
              <a:t>Approach</a:t>
            </a:r>
          </a:p>
          <a:p>
            <a:pPr>
              <a:buBlip>
                <a:blip r:embed="rId3"/>
              </a:buBlip>
            </a:pPr>
            <a:r>
              <a:rPr lang="en-US" sz="1600" dirty="0">
                <a:latin typeface="Helvetica" panose="020B0604020202020204" pitchFamily="34" charset="0"/>
                <a:cs typeface="Helvetica" panose="020B0604020202020204" pitchFamily="34" charset="0"/>
              </a:rPr>
              <a:t>Faster R-CNN with ResNet50 and FPN backbone</a:t>
            </a:r>
          </a:p>
          <a:p>
            <a:pPr>
              <a:buBlip>
                <a:blip r:embed="rId3"/>
              </a:buBlip>
            </a:pPr>
            <a:r>
              <a:rPr lang="en-US" sz="1600" dirty="0">
                <a:latin typeface="Helvetica" panose="020B0604020202020204" pitchFamily="34" charset="0"/>
                <a:cs typeface="Helvetica" panose="020B0604020202020204" pitchFamily="34" charset="0"/>
              </a:rPr>
              <a:t>Went towards using Faster R-CNN as binary detector and a </a:t>
            </a:r>
            <a:r>
              <a:rPr lang="en-US" sz="1600" dirty="0" err="1">
                <a:latin typeface="Helvetica" panose="020B0604020202020204" pitchFamily="34" charset="0"/>
                <a:cs typeface="Helvetica" panose="020B0604020202020204" pitchFamily="34" charset="0"/>
              </a:rPr>
              <a:t>ResNet</a:t>
            </a:r>
            <a:r>
              <a:rPr lang="en-US" sz="1600" dirty="0">
                <a:latin typeface="Helvetica" panose="020B0604020202020204" pitchFamily="34" charset="0"/>
                <a:cs typeface="Helvetica" panose="020B0604020202020204" pitchFamily="34" charset="0"/>
              </a:rPr>
              <a:t> multi-class classifier</a:t>
            </a:r>
          </a:p>
          <a:p>
            <a:endParaRPr lang="en-US" sz="1400" dirty="0">
              <a:latin typeface="Helvetica" panose="020B0604020202020204" pitchFamily="34" charset="0"/>
              <a:cs typeface="Helvetica" panose="020B0604020202020204" pitchFamily="34" charset="0"/>
            </a:endParaRPr>
          </a:p>
          <a:p>
            <a:pPr marL="0" indent="0">
              <a:buNone/>
            </a:pPr>
            <a:r>
              <a:rPr lang="en-US" sz="2000" b="1" dirty="0">
                <a:latin typeface="Helvetica" panose="020B0604020202020204" pitchFamily="34" charset="0"/>
                <a:cs typeface="Helvetica" panose="020B0604020202020204" pitchFamily="34" charset="0"/>
              </a:rPr>
              <a:t>Evaluation</a:t>
            </a:r>
          </a:p>
          <a:p>
            <a:pPr marL="0" indent="0">
              <a:buNone/>
            </a:pPr>
            <a:endParaRPr lang="da-DK" dirty="0">
              <a:latin typeface="Helvetica" panose="020B0604020202020204" pitchFamily="34" charset="0"/>
              <a:cs typeface="Helvetica"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F8A672C1-FD7F-5FEE-AEE8-5F49D62CE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64C08D9D-6600-F3B9-2B91-9C4AC7AC7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8" name="Picture 7">
            <a:extLst>
              <a:ext uri="{FF2B5EF4-FFF2-40B4-BE49-F238E27FC236}">
                <a16:creationId xmlns:a16="http://schemas.microsoft.com/office/drawing/2014/main" id="{5E9CBD0D-29C8-6BF8-0131-0FEFF666AA70}"/>
              </a:ext>
            </a:extLst>
          </p:cNvPr>
          <p:cNvPicPr>
            <a:picLocks noChangeAspect="1"/>
          </p:cNvPicPr>
          <p:nvPr/>
        </p:nvPicPr>
        <p:blipFill>
          <a:blip r:embed="rId6"/>
          <a:stretch>
            <a:fillRect/>
          </a:stretch>
        </p:blipFill>
        <p:spPr>
          <a:xfrm>
            <a:off x="5738150" y="2898470"/>
            <a:ext cx="5615650" cy="1501124"/>
          </a:xfrm>
          <a:prstGeom prst="rect">
            <a:avLst/>
          </a:prstGeom>
        </p:spPr>
      </p:pic>
      <p:sp>
        <p:nvSpPr>
          <p:cNvPr id="10" name="TextBox 9">
            <a:extLst>
              <a:ext uri="{FF2B5EF4-FFF2-40B4-BE49-F238E27FC236}">
                <a16:creationId xmlns:a16="http://schemas.microsoft.com/office/drawing/2014/main" id="{E8D204B1-37A6-C8C3-C001-A0F73F5606B5}"/>
              </a:ext>
            </a:extLst>
          </p:cNvPr>
          <p:cNvSpPr txBox="1"/>
          <p:nvPr/>
        </p:nvSpPr>
        <p:spPr>
          <a:xfrm>
            <a:off x="223128" y="6007686"/>
            <a:ext cx="10052102" cy="338554"/>
          </a:xfrm>
          <a:prstGeom prst="rect">
            <a:avLst/>
          </a:prstGeom>
          <a:noFill/>
        </p:spPr>
        <p:txBody>
          <a:bodyPr wrap="square">
            <a:spAutoFit/>
          </a:bodyPr>
          <a:lstStyle/>
          <a:p>
            <a:r>
              <a:rPr lang="da-DK" sz="800" b="0" i="0" dirty="0">
                <a:solidFill>
                  <a:srgbClr val="222222"/>
                </a:solidFill>
                <a:effectLst/>
                <a:latin typeface="Arial" panose="020B0604020202020204" pitchFamily="34" charset="0"/>
              </a:rPr>
              <a:t>[3] </a:t>
            </a:r>
            <a:r>
              <a:rPr lang="da-DK" sz="800" b="0" i="0" dirty="0" err="1">
                <a:solidFill>
                  <a:srgbClr val="222222"/>
                </a:solidFill>
                <a:effectLst/>
                <a:latin typeface="Arial" panose="020B0604020202020204" pitchFamily="34" charset="0"/>
              </a:rPr>
              <a:t>Ertler</a:t>
            </a:r>
            <a:r>
              <a:rPr lang="da-DK" sz="800" b="0" i="0" dirty="0">
                <a:solidFill>
                  <a:srgbClr val="222222"/>
                </a:solidFill>
                <a:effectLst/>
                <a:latin typeface="Arial" panose="020B0604020202020204" pitchFamily="34" charset="0"/>
              </a:rPr>
              <a:t>, C., </a:t>
            </a:r>
            <a:r>
              <a:rPr lang="da-DK" sz="800" b="0" i="0" dirty="0" err="1">
                <a:solidFill>
                  <a:srgbClr val="222222"/>
                </a:solidFill>
                <a:effectLst/>
                <a:latin typeface="Arial" panose="020B0604020202020204" pitchFamily="34" charset="0"/>
              </a:rPr>
              <a:t>Mislej</a:t>
            </a:r>
            <a:r>
              <a:rPr lang="da-DK" sz="800" b="0" i="0" dirty="0">
                <a:solidFill>
                  <a:srgbClr val="222222"/>
                </a:solidFill>
                <a:effectLst/>
                <a:latin typeface="Arial" panose="020B0604020202020204" pitchFamily="34" charset="0"/>
              </a:rPr>
              <a:t>, J., </a:t>
            </a:r>
            <a:r>
              <a:rPr lang="da-DK" sz="800" b="0" i="0" dirty="0" err="1">
                <a:solidFill>
                  <a:srgbClr val="222222"/>
                </a:solidFill>
                <a:effectLst/>
                <a:latin typeface="Arial" panose="020B0604020202020204" pitchFamily="34" charset="0"/>
              </a:rPr>
              <a:t>Ollmann</a:t>
            </a:r>
            <a:r>
              <a:rPr lang="da-DK" sz="800" b="0" i="0" dirty="0">
                <a:solidFill>
                  <a:srgbClr val="222222"/>
                </a:solidFill>
                <a:effectLst/>
                <a:latin typeface="Arial" panose="020B0604020202020204" pitchFamily="34" charset="0"/>
              </a:rPr>
              <a:t>, T., </a:t>
            </a:r>
            <a:r>
              <a:rPr lang="da-DK" sz="800" b="0" i="0" dirty="0" err="1">
                <a:solidFill>
                  <a:srgbClr val="222222"/>
                </a:solidFill>
                <a:effectLst/>
                <a:latin typeface="Arial" panose="020B0604020202020204" pitchFamily="34" charset="0"/>
              </a:rPr>
              <a:t>Porzi</a:t>
            </a:r>
            <a:r>
              <a:rPr lang="da-DK" sz="800" b="0" i="0" dirty="0">
                <a:solidFill>
                  <a:srgbClr val="222222"/>
                </a:solidFill>
                <a:effectLst/>
                <a:latin typeface="Arial" panose="020B0604020202020204" pitchFamily="34" charset="0"/>
              </a:rPr>
              <a:t>, L., Neuhold, G., &amp; </a:t>
            </a:r>
            <a:r>
              <a:rPr lang="da-DK" sz="800" b="0" i="0" dirty="0" err="1">
                <a:solidFill>
                  <a:srgbClr val="222222"/>
                </a:solidFill>
                <a:effectLst/>
                <a:latin typeface="Arial" panose="020B0604020202020204" pitchFamily="34" charset="0"/>
              </a:rPr>
              <a:t>Kuang</a:t>
            </a:r>
            <a:r>
              <a:rPr lang="da-DK" sz="800" b="0" i="0" dirty="0">
                <a:solidFill>
                  <a:srgbClr val="222222"/>
                </a:solidFill>
                <a:effectLst/>
                <a:latin typeface="Arial" panose="020B0604020202020204" pitchFamily="34" charset="0"/>
              </a:rPr>
              <a:t>, Y. (2020, August). The </a:t>
            </a:r>
            <a:r>
              <a:rPr lang="da-DK" sz="800" b="0" i="0" dirty="0" err="1">
                <a:solidFill>
                  <a:srgbClr val="222222"/>
                </a:solidFill>
                <a:effectLst/>
                <a:latin typeface="Arial" panose="020B0604020202020204" pitchFamily="34" charset="0"/>
              </a:rPr>
              <a:t>mapillary</a:t>
            </a:r>
            <a:r>
              <a:rPr lang="da-DK" sz="800" b="0" i="0" dirty="0">
                <a:solidFill>
                  <a:srgbClr val="222222"/>
                </a:solidFill>
                <a:effectLst/>
                <a:latin typeface="Arial" panose="020B0604020202020204" pitchFamily="34" charset="0"/>
              </a:rPr>
              <a:t> </a:t>
            </a:r>
            <a:r>
              <a:rPr lang="da-DK" sz="800" b="0" i="0" dirty="0" err="1">
                <a:solidFill>
                  <a:srgbClr val="222222"/>
                </a:solidFill>
                <a:effectLst/>
                <a:latin typeface="Arial" panose="020B0604020202020204" pitchFamily="34" charset="0"/>
              </a:rPr>
              <a:t>traffic</a:t>
            </a:r>
            <a:r>
              <a:rPr lang="da-DK" sz="800" b="0" i="0" dirty="0">
                <a:solidFill>
                  <a:srgbClr val="222222"/>
                </a:solidFill>
                <a:effectLst/>
                <a:latin typeface="Arial" panose="020B0604020202020204" pitchFamily="34" charset="0"/>
              </a:rPr>
              <a:t> sign dataset for </a:t>
            </a:r>
            <a:r>
              <a:rPr lang="da-DK" sz="800" b="0" i="0" dirty="0" err="1">
                <a:solidFill>
                  <a:srgbClr val="222222"/>
                </a:solidFill>
                <a:effectLst/>
                <a:latin typeface="Arial" panose="020B0604020202020204" pitchFamily="34" charset="0"/>
              </a:rPr>
              <a:t>detection</a:t>
            </a:r>
            <a:r>
              <a:rPr lang="da-DK" sz="800" b="0" i="0" dirty="0">
                <a:solidFill>
                  <a:srgbClr val="222222"/>
                </a:solidFill>
                <a:effectLst/>
                <a:latin typeface="Arial" panose="020B0604020202020204" pitchFamily="34" charset="0"/>
              </a:rPr>
              <a:t> and </a:t>
            </a:r>
            <a:r>
              <a:rPr lang="da-DK" sz="800" b="0" i="0" dirty="0" err="1">
                <a:solidFill>
                  <a:srgbClr val="222222"/>
                </a:solidFill>
                <a:effectLst/>
                <a:latin typeface="Arial" panose="020B0604020202020204" pitchFamily="34" charset="0"/>
              </a:rPr>
              <a:t>classification</a:t>
            </a:r>
            <a:r>
              <a:rPr lang="da-DK" sz="800" b="0" i="0" dirty="0">
                <a:solidFill>
                  <a:srgbClr val="222222"/>
                </a:solidFill>
                <a:effectLst/>
                <a:latin typeface="Arial" panose="020B0604020202020204" pitchFamily="34" charset="0"/>
              </a:rPr>
              <a:t> on a global </a:t>
            </a:r>
            <a:r>
              <a:rPr lang="da-DK" sz="800" b="0" i="0" dirty="0" err="1">
                <a:solidFill>
                  <a:srgbClr val="222222"/>
                </a:solidFill>
                <a:effectLst/>
                <a:latin typeface="Arial" panose="020B0604020202020204" pitchFamily="34" charset="0"/>
              </a:rPr>
              <a:t>scale</a:t>
            </a:r>
            <a:r>
              <a:rPr lang="da-DK" sz="800" b="0" i="0" dirty="0">
                <a:solidFill>
                  <a:srgbClr val="222222"/>
                </a:solidFill>
                <a:effectLst/>
                <a:latin typeface="Arial" panose="020B0604020202020204" pitchFamily="34" charset="0"/>
              </a:rPr>
              <a:t>. In </a:t>
            </a:r>
            <a:r>
              <a:rPr lang="da-DK" sz="800" b="0" i="1" dirty="0">
                <a:solidFill>
                  <a:srgbClr val="222222"/>
                </a:solidFill>
                <a:effectLst/>
                <a:latin typeface="Arial" panose="020B0604020202020204" pitchFamily="34" charset="0"/>
              </a:rPr>
              <a:t>European Conference on Computer Vision</a:t>
            </a:r>
            <a:r>
              <a:rPr lang="da-DK" sz="800" b="0" i="0" dirty="0">
                <a:solidFill>
                  <a:srgbClr val="222222"/>
                </a:solidFill>
                <a:effectLst/>
                <a:latin typeface="Arial" panose="020B0604020202020204" pitchFamily="34" charset="0"/>
              </a:rPr>
              <a:t> (pp. 68-84). Springer, Cham.</a:t>
            </a:r>
            <a:endParaRPr lang="da-DK" sz="800" dirty="0"/>
          </a:p>
        </p:txBody>
      </p:sp>
      <p:sp>
        <p:nvSpPr>
          <p:cNvPr id="12" name="TextBox 11">
            <a:extLst>
              <a:ext uri="{FF2B5EF4-FFF2-40B4-BE49-F238E27FC236}">
                <a16:creationId xmlns:a16="http://schemas.microsoft.com/office/drawing/2014/main" id="{3E4EA5D1-911B-88C9-943C-156A1F6315CD}"/>
              </a:ext>
            </a:extLst>
          </p:cNvPr>
          <p:cNvSpPr txBox="1"/>
          <p:nvPr/>
        </p:nvSpPr>
        <p:spPr>
          <a:xfrm>
            <a:off x="223127" y="6386242"/>
            <a:ext cx="9978395" cy="338554"/>
          </a:xfrm>
          <a:prstGeom prst="rect">
            <a:avLst/>
          </a:prstGeom>
          <a:noFill/>
        </p:spPr>
        <p:txBody>
          <a:bodyPr wrap="square">
            <a:spAutoFit/>
          </a:bodyPr>
          <a:lstStyle/>
          <a:p>
            <a:r>
              <a:rPr lang="da-DK" sz="800" b="0" i="0" dirty="0">
                <a:solidFill>
                  <a:srgbClr val="222222"/>
                </a:solidFill>
                <a:effectLst/>
                <a:latin typeface="Arial" panose="020B0604020202020204" pitchFamily="34" charset="0"/>
              </a:rPr>
              <a:t>[4] </a:t>
            </a:r>
            <a:r>
              <a:rPr lang="da-DK" sz="800" b="0" i="0" dirty="0" err="1">
                <a:solidFill>
                  <a:srgbClr val="222222"/>
                </a:solidFill>
                <a:effectLst/>
                <a:latin typeface="Arial" panose="020B0604020202020204" pitchFamily="34" charset="0"/>
              </a:rPr>
              <a:t>Houben</a:t>
            </a:r>
            <a:r>
              <a:rPr lang="da-DK" sz="800" b="0" i="0" dirty="0">
                <a:solidFill>
                  <a:srgbClr val="222222"/>
                </a:solidFill>
                <a:effectLst/>
                <a:latin typeface="Arial" panose="020B0604020202020204" pitchFamily="34" charset="0"/>
              </a:rPr>
              <a:t>, S., </a:t>
            </a:r>
            <a:r>
              <a:rPr lang="da-DK" sz="800" b="0" i="0" dirty="0" err="1">
                <a:solidFill>
                  <a:srgbClr val="222222"/>
                </a:solidFill>
                <a:effectLst/>
                <a:latin typeface="Arial" panose="020B0604020202020204" pitchFamily="34" charset="0"/>
              </a:rPr>
              <a:t>Stallkamp</a:t>
            </a:r>
            <a:r>
              <a:rPr lang="da-DK" sz="800" b="0" i="0" dirty="0">
                <a:solidFill>
                  <a:srgbClr val="222222"/>
                </a:solidFill>
                <a:effectLst/>
                <a:latin typeface="Arial" panose="020B0604020202020204" pitchFamily="34" charset="0"/>
              </a:rPr>
              <a:t>, J., Salmen, J., </a:t>
            </a:r>
            <a:r>
              <a:rPr lang="da-DK" sz="800" b="0" i="0" dirty="0" err="1">
                <a:solidFill>
                  <a:srgbClr val="222222"/>
                </a:solidFill>
                <a:effectLst/>
                <a:latin typeface="Arial" panose="020B0604020202020204" pitchFamily="34" charset="0"/>
              </a:rPr>
              <a:t>Schlipsing</a:t>
            </a:r>
            <a:r>
              <a:rPr lang="da-DK" sz="800" b="0" i="0" dirty="0">
                <a:solidFill>
                  <a:srgbClr val="222222"/>
                </a:solidFill>
                <a:effectLst/>
                <a:latin typeface="Arial" panose="020B0604020202020204" pitchFamily="34" charset="0"/>
              </a:rPr>
              <a:t>, M., &amp; </a:t>
            </a:r>
            <a:r>
              <a:rPr lang="da-DK" sz="800" b="0" i="0" dirty="0" err="1">
                <a:solidFill>
                  <a:srgbClr val="222222"/>
                </a:solidFill>
                <a:effectLst/>
                <a:latin typeface="Arial" panose="020B0604020202020204" pitchFamily="34" charset="0"/>
              </a:rPr>
              <a:t>Igel</a:t>
            </a:r>
            <a:r>
              <a:rPr lang="da-DK" sz="800" b="0" i="0" dirty="0">
                <a:solidFill>
                  <a:srgbClr val="222222"/>
                </a:solidFill>
                <a:effectLst/>
                <a:latin typeface="Arial" panose="020B0604020202020204" pitchFamily="34" charset="0"/>
              </a:rPr>
              <a:t>, C. (2013, August). </a:t>
            </a:r>
            <a:r>
              <a:rPr lang="da-DK" sz="800" b="0" i="0" dirty="0" err="1">
                <a:solidFill>
                  <a:srgbClr val="222222"/>
                </a:solidFill>
                <a:effectLst/>
                <a:latin typeface="Arial" panose="020B0604020202020204" pitchFamily="34" charset="0"/>
              </a:rPr>
              <a:t>Detection</a:t>
            </a:r>
            <a:r>
              <a:rPr lang="da-DK" sz="800" b="0" i="0" dirty="0">
                <a:solidFill>
                  <a:srgbClr val="222222"/>
                </a:solidFill>
                <a:effectLst/>
                <a:latin typeface="Arial" panose="020B0604020202020204" pitchFamily="34" charset="0"/>
              </a:rPr>
              <a:t> of </a:t>
            </a:r>
            <a:r>
              <a:rPr lang="da-DK" sz="800" b="0" i="0" dirty="0" err="1">
                <a:solidFill>
                  <a:srgbClr val="222222"/>
                </a:solidFill>
                <a:effectLst/>
                <a:latin typeface="Arial" panose="020B0604020202020204" pitchFamily="34" charset="0"/>
              </a:rPr>
              <a:t>traffic</a:t>
            </a:r>
            <a:r>
              <a:rPr lang="da-DK" sz="800" b="0" i="0" dirty="0">
                <a:solidFill>
                  <a:srgbClr val="222222"/>
                </a:solidFill>
                <a:effectLst/>
                <a:latin typeface="Arial" panose="020B0604020202020204" pitchFamily="34" charset="0"/>
              </a:rPr>
              <a:t> </a:t>
            </a:r>
            <a:r>
              <a:rPr lang="da-DK" sz="800" b="0" i="0" dirty="0" err="1">
                <a:solidFill>
                  <a:srgbClr val="222222"/>
                </a:solidFill>
                <a:effectLst/>
                <a:latin typeface="Arial" panose="020B0604020202020204" pitchFamily="34" charset="0"/>
              </a:rPr>
              <a:t>signs</a:t>
            </a:r>
            <a:r>
              <a:rPr lang="da-DK" sz="800" b="0" i="0" dirty="0">
                <a:solidFill>
                  <a:srgbClr val="222222"/>
                </a:solidFill>
                <a:effectLst/>
                <a:latin typeface="Arial" panose="020B0604020202020204" pitchFamily="34" charset="0"/>
              </a:rPr>
              <a:t> in real-</a:t>
            </a:r>
            <a:r>
              <a:rPr lang="da-DK" sz="800" b="0" i="0" dirty="0" err="1">
                <a:solidFill>
                  <a:srgbClr val="222222"/>
                </a:solidFill>
                <a:effectLst/>
                <a:latin typeface="Arial" panose="020B0604020202020204" pitchFamily="34" charset="0"/>
              </a:rPr>
              <a:t>world</a:t>
            </a:r>
            <a:r>
              <a:rPr lang="da-DK" sz="800" b="0" i="0" dirty="0">
                <a:solidFill>
                  <a:srgbClr val="222222"/>
                </a:solidFill>
                <a:effectLst/>
                <a:latin typeface="Arial" panose="020B0604020202020204" pitchFamily="34" charset="0"/>
              </a:rPr>
              <a:t> images: The German Traffic Sign </a:t>
            </a:r>
            <a:r>
              <a:rPr lang="da-DK" sz="800" b="0" i="0" dirty="0" err="1">
                <a:solidFill>
                  <a:srgbClr val="222222"/>
                </a:solidFill>
                <a:effectLst/>
                <a:latin typeface="Arial" panose="020B0604020202020204" pitchFamily="34" charset="0"/>
              </a:rPr>
              <a:t>Detection</a:t>
            </a:r>
            <a:r>
              <a:rPr lang="da-DK" sz="800" b="0" i="0" dirty="0">
                <a:solidFill>
                  <a:srgbClr val="222222"/>
                </a:solidFill>
                <a:effectLst/>
                <a:latin typeface="Arial" panose="020B0604020202020204" pitchFamily="34" charset="0"/>
              </a:rPr>
              <a:t> Benchmark. In </a:t>
            </a:r>
            <a:r>
              <a:rPr lang="da-DK" sz="800" b="0" i="1" dirty="0">
                <a:solidFill>
                  <a:srgbClr val="222222"/>
                </a:solidFill>
                <a:effectLst/>
                <a:latin typeface="Arial" panose="020B0604020202020204" pitchFamily="34" charset="0"/>
              </a:rPr>
              <a:t>The 2013 international joint </a:t>
            </a:r>
            <a:r>
              <a:rPr lang="da-DK" sz="800" b="0" i="1" dirty="0" err="1">
                <a:solidFill>
                  <a:srgbClr val="222222"/>
                </a:solidFill>
                <a:effectLst/>
                <a:latin typeface="Arial" panose="020B0604020202020204" pitchFamily="34" charset="0"/>
              </a:rPr>
              <a:t>conference</a:t>
            </a:r>
            <a:r>
              <a:rPr lang="da-DK" sz="800" b="0" i="1" dirty="0">
                <a:solidFill>
                  <a:srgbClr val="222222"/>
                </a:solidFill>
                <a:effectLst/>
                <a:latin typeface="Arial" panose="020B0604020202020204" pitchFamily="34" charset="0"/>
              </a:rPr>
              <a:t> on neural </a:t>
            </a:r>
            <a:r>
              <a:rPr lang="da-DK" sz="800" b="0" i="1" dirty="0" err="1">
                <a:solidFill>
                  <a:srgbClr val="222222"/>
                </a:solidFill>
                <a:effectLst/>
                <a:latin typeface="Arial" panose="020B0604020202020204" pitchFamily="34" charset="0"/>
              </a:rPr>
              <a:t>networks</a:t>
            </a:r>
            <a:r>
              <a:rPr lang="da-DK" sz="800" b="0" i="1" dirty="0">
                <a:solidFill>
                  <a:srgbClr val="222222"/>
                </a:solidFill>
                <a:effectLst/>
                <a:latin typeface="Arial" panose="020B0604020202020204" pitchFamily="34" charset="0"/>
              </a:rPr>
              <a:t> (IJCNN)</a:t>
            </a:r>
            <a:r>
              <a:rPr lang="da-DK" sz="800" b="0" i="0" dirty="0">
                <a:solidFill>
                  <a:srgbClr val="222222"/>
                </a:solidFill>
                <a:effectLst/>
                <a:latin typeface="Arial" panose="020B0604020202020204" pitchFamily="34" charset="0"/>
              </a:rPr>
              <a:t> (pp. 1-8). </a:t>
            </a:r>
            <a:r>
              <a:rPr lang="da-DK" sz="800" b="0" i="0" dirty="0" err="1">
                <a:solidFill>
                  <a:srgbClr val="222222"/>
                </a:solidFill>
                <a:effectLst/>
                <a:latin typeface="Arial" panose="020B0604020202020204" pitchFamily="34" charset="0"/>
              </a:rPr>
              <a:t>Ieee</a:t>
            </a:r>
            <a:r>
              <a:rPr lang="da-DK" sz="800" b="0" i="0" dirty="0">
                <a:solidFill>
                  <a:srgbClr val="222222"/>
                </a:solidFill>
                <a:effectLst/>
                <a:latin typeface="Arial" panose="020B0604020202020204" pitchFamily="34" charset="0"/>
              </a:rPr>
              <a:t>.</a:t>
            </a:r>
            <a:endParaRPr lang="da-DK" sz="800" dirty="0"/>
          </a:p>
        </p:txBody>
      </p:sp>
      <p:sp>
        <p:nvSpPr>
          <p:cNvPr id="14" name="TextBox 13">
            <a:extLst>
              <a:ext uri="{FF2B5EF4-FFF2-40B4-BE49-F238E27FC236}">
                <a16:creationId xmlns:a16="http://schemas.microsoft.com/office/drawing/2014/main" id="{20BB7DBD-11E6-DBBA-DAA6-A9FE3BE2DD52}"/>
              </a:ext>
            </a:extLst>
          </p:cNvPr>
          <p:cNvSpPr txBox="1"/>
          <p:nvPr/>
        </p:nvSpPr>
        <p:spPr>
          <a:xfrm>
            <a:off x="9185745" y="2914372"/>
            <a:ext cx="522798" cy="261610"/>
          </a:xfrm>
          <a:prstGeom prst="rect">
            <a:avLst/>
          </a:prstGeom>
          <a:noFill/>
        </p:spPr>
        <p:txBody>
          <a:bodyPr wrap="square">
            <a:spAutoFit/>
          </a:bodyPr>
          <a:lstStyle/>
          <a:p>
            <a:r>
              <a:rPr lang="da-DK" sz="1100" b="0" i="0" dirty="0">
                <a:solidFill>
                  <a:srgbClr val="222222"/>
                </a:solidFill>
                <a:effectLst/>
                <a:latin typeface="Arial" panose="020B0604020202020204" pitchFamily="34" charset="0"/>
              </a:rPr>
              <a:t>[3] </a:t>
            </a:r>
            <a:endParaRPr lang="da-DK" sz="1100" dirty="0"/>
          </a:p>
        </p:txBody>
      </p:sp>
      <p:sp>
        <p:nvSpPr>
          <p:cNvPr id="15" name="TextBox 14">
            <a:extLst>
              <a:ext uri="{FF2B5EF4-FFF2-40B4-BE49-F238E27FC236}">
                <a16:creationId xmlns:a16="http://schemas.microsoft.com/office/drawing/2014/main" id="{4BAD6830-ADDE-F5A0-3E8B-63687AD9DB4D}"/>
              </a:ext>
            </a:extLst>
          </p:cNvPr>
          <p:cNvSpPr txBox="1"/>
          <p:nvPr/>
        </p:nvSpPr>
        <p:spPr>
          <a:xfrm>
            <a:off x="10924051" y="2914372"/>
            <a:ext cx="522798" cy="261610"/>
          </a:xfrm>
          <a:prstGeom prst="rect">
            <a:avLst/>
          </a:prstGeom>
          <a:noFill/>
        </p:spPr>
        <p:txBody>
          <a:bodyPr wrap="square">
            <a:spAutoFit/>
          </a:bodyPr>
          <a:lstStyle/>
          <a:p>
            <a:r>
              <a:rPr lang="da-DK" sz="1100" b="0" i="0" dirty="0">
                <a:solidFill>
                  <a:srgbClr val="222222"/>
                </a:solidFill>
                <a:effectLst/>
                <a:latin typeface="Arial" panose="020B0604020202020204" pitchFamily="34" charset="0"/>
              </a:rPr>
              <a:t>[4] </a:t>
            </a:r>
            <a:endParaRPr lang="da-DK" sz="1100" dirty="0"/>
          </a:p>
        </p:txBody>
      </p:sp>
    </p:spTree>
    <p:extLst>
      <p:ext uri="{BB962C8B-B14F-4D97-AF65-F5344CB8AC3E}">
        <p14:creationId xmlns:p14="http://schemas.microsoft.com/office/powerpoint/2010/main" val="1779584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da-DK" b="1" dirty="0">
                <a:solidFill>
                  <a:srgbClr val="0F78BC"/>
                </a:solidFill>
                <a:latin typeface="Helvetica" panose="020B0604020202020204" pitchFamily="34" charset="0"/>
                <a:cs typeface="Helvetica" panose="020B0604020202020204" pitchFamily="34" charset="0"/>
              </a:rPr>
              <a:t>The Fundamentals</a:t>
            </a:r>
          </a:p>
        </p:txBody>
      </p:sp>
      <p:sp>
        <p:nvSpPr>
          <p:cNvPr id="3" name="Content Placeholder 2">
            <a:extLst>
              <a:ext uri="{FF2B5EF4-FFF2-40B4-BE49-F238E27FC236}">
                <a16:creationId xmlns:a16="http://schemas.microsoft.com/office/drawing/2014/main" id="{8280FDC7-75D2-44AC-A9EA-5A0FE018A31D}"/>
              </a:ext>
            </a:extLst>
          </p:cNvPr>
          <p:cNvSpPr>
            <a:spLocks noGrp="1"/>
          </p:cNvSpPr>
          <p:nvPr>
            <p:ph idx="1"/>
          </p:nvPr>
        </p:nvSpPr>
        <p:spPr>
          <a:xfrm>
            <a:off x="838200" y="1825625"/>
            <a:ext cx="4088524" cy="4351338"/>
          </a:xfrm>
        </p:spPr>
        <p:txBody>
          <a:bodyPr>
            <a:normAutofit/>
          </a:bodyPr>
          <a:lstStyle/>
          <a:p>
            <a:pPr marL="0" indent="0">
              <a:buNone/>
            </a:pPr>
            <a:r>
              <a:rPr lang="en-US" sz="2000" dirty="0">
                <a:latin typeface="Helvetica" panose="020B0604020202020204" pitchFamily="34" charset="0"/>
                <a:cs typeface="Helvetica" panose="020B0604020202020204" pitchFamily="34" charset="0"/>
              </a:rPr>
              <a:t>Objective</a:t>
            </a:r>
          </a:p>
          <a:p>
            <a:pPr>
              <a:buBlip>
                <a:blip r:embed="rId3"/>
              </a:buBlip>
            </a:pPr>
            <a:r>
              <a:rPr lang="en-US" sz="1600" dirty="0">
                <a:latin typeface="Helvetica" panose="020B0604020202020204" pitchFamily="34" charset="0"/>
                <a:cs typeface="Helvetica" panose="020B0604020202020204" pitchFamily="34" charset="0"/>
              </a:rPr>
              <a:t>Detection (localization &amp; classification)</a:t>
            </a:r>
          </a:p>
          <a:p>
            <a:endParaRPr lang="en-US" sz="1600" dirty="0">
              <a:latin typeface="Helvetica" panose="020B0604020202020204" pitchFamily="34" charset="0"/>
              <a:cs typeface="Helvetica" panose="020B0604020202020204" pitchFamily="34" charset="0"/>
            </a:endParaRPr>
          </a:p>
          <a:p>
            <a:pPr marL="0" indent="0">
              <a:buNone/>
            </a:pPr>
            <a:r>
              <a:rPr lang="en-US" sz="2000" dirty="0">
                <a:latin typeface="Helvetica" panose="020B0604020202020204" pitchFamily="34" charset="0"/>
                <a:cs typeface="Helvetica" panose="020B0604020202020204" pitchFamily="34" charset="0"/>
              </a:rPr>
              <a:t>Approach</a:t>
            </a:r>
          </a:p>
          <a:p>
            <a:pPr>
              <a:buBlip>
                <a:blip r:embed="rId3"/>
              </a:buBlip>
            </a:pPr>
            <a:r>
              <a:rPr lang="en-US" sz="1600" dirty="0">
                <a:latin typeface="Helvetica" panose="020B0604020202020204" pitchFamily="34" charset="0"/>
                <a:cs typeface="Helvetica" panose="020B0604020202020204" pitchFamily="34" charset="0"/>
              </a:rPr>
              <a:t>Faster R-CNN with ResNet50 and FPN backbone</a:t>
            </a:r>
          </a:p>
          <a:p>
            <a:pPr>
              <a:buBlip>
                <a:blip r:embed="rId3"/>
              </a:buBlip>
            </a:pPr>
            <a:r>
              <a:rPr lang="en-US" sz="1600" dirty="0">
                <a:latin typeface="Helvetica" panose="020B0604020202020204" pitchFamily="34" charset="0"/>
                <a:cs typeface="Helvetica" panose="020B0604020202020204" pitchFamily="34" charset="0"/>
              </a:rPr>
              <a:t>Went towards using Faster R-CNN as binary detector and a </a:t>
            </a:r>
            <a:r>
              <a:rPr lang="en-US" sz="1600" dirty="0" err="1">
                <a:latin typeface="Helvetica" panose="020B0604020202020204" pitchFamily="34" charset="0"/>
                <a:cs typeface="Helvetica" panose="020B0604020202020204" pitchFamily="34" charset="0"/>
              </a:rPr>
              <a:t>ResNet</a:t>
            </a:r>
            <a:r>
              <a:rPr lang="en-US" sz="1600" dirty="0">
                <a:latin typeface="Helvetica" panose="020B0604020202020204" pitchFamily="34" charset="0"/>
                <a:cs typeface="Helvetica" panose="020B0604020202020204" pitchFamily="34" charset="0"/>
              </a:rPr>
              <a:t> multi-class classifier</a:t>
            </a:r>
          </a:p>
          <a:p>
            <a:endParaRPr lang="en-US" sz="1600" dirty="0">
              <a:latin typeface="Helvetica" panose="020B0604020202020204" pitchFamily="34" charset="0"/>
              <a:cs typeface="Helvetica" panose="020B0604020202020204" pitchFamily="34" charset="0"/>
            </a:endParaRPr>
          </a:p>
          <a:p>
            <a:pPr marL="0" indent="0">
              <a:buNone/>
            </a:pPr>
            <a:r>
              <a:rPr lang="en-US" sz="2000" b="1" dirty="0">
                <a:latin typeface="Helvetica" panose="020B0604020202020204" pitchFamily="34" charset="0"/>
                <a:cs typeface="Helvetica" panose="020B0604020202020204" pitchFamily="34" charset="0"/>
              </a:rPr>
              <a:t>Evaluation</a:t>
            </a:r>
          </a:p>
          <a:p>
            <a:pPr marL="0" indent="0">
              <a:buNone/>
            </a:pPr>
            <a:endParaRPr lang="da-DK" sz="3200" dirty="0">
              <a:latin typeface="Helvetica" panose="020B0604020202020204" pitchFamily="34" charset="0"/>
              <a:cs typeface="Helvetica"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F8A672C1-FD7F-5FEE-AEE8-5F49D62CE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7" name="Picture 6">
            <a:extLst>
              <a:ext uri="{FF2B5EF4-FFF2-40B4-BE49-F238E27FC236}">
                <a16:creationId xmlns:a16="http://schemas.microsoft.com/office/drawing/2014/main" id="{F99680CB-57C6-F5AA-EDD4-6F89762686F5}"/>
              </a:ext>
            </a:extLst>
          </p:cNvPr>
          <p:cNvPicPr>
            <a:picLocks noChangeAspect="1"/>
          </p:cNvPicPr>
          <p:nvPr/>
        </p:nvPicPr>
        <p:blipFill>
          <a:blip r:embed="rId5"/>
          <a:stretch>
            <a:fillRect/>
          </a:stretch>
        </p:blipFill>
        <p:spPr>
          <a:xfrm>
            <a:off x="2620904" y="4643193"/>
            <a:ext cx="4753074" cy="1044448"/>
          </a:xfrm>
          <a:prstGeom prst="rect">
            <a:avLst/>
          </a:prstGeom>
        </p:spPr>
      </p:pic>
      <p:sp>
        <p:nvSpPr>
          <p:cNvPr id="9" name="TextBox 8">
            <a:extLst>
              <a:ext uri="{FF2B5EF4-FFF2-40B4-BE49-F238E27FC236}">
                <a16:creationId xmlns:a16="http://schemas.microsoft.com/office/drawing/2014/main" id="{91931EE4-7C2E-94CE-2F6B-62A38469E64E}"/>
              </a:ext>
            </a:extLst>
          </p:cNvPr>
          <p:cNvSpPr txBox="1"/>
          <p:nvPr/>
        </p:nvSpPr>
        <p:spPr>
          <a:xfrm>
            <a:off x="3158612" y="5687641"/>
            <a:ext cx="3853427" cy="369332"/>
          </a:xfrm>
          <a:prstGeom prst="rect">
            <a:avLst/>
          </a:prstGeom>
          <a:noFill/>
        </p:spPr>
        <p:txBody>
          <a:bodyPr wrap="none" rtlCol="0">
            <a:spAutoFit/>
          </a:bodyPr>
          <a:lstStyle/>
          <a:p>
            <a:r>
              <a:rPr lang="en-US" dirty="0"/>
              <a:t>Figure: examples where the model fails</a:t>
            </a:r>
            <a:endParaRPr lang="da-DK" dirty="0"/>
          </a:p>
        </p:txBody>
      </p:sp>
      <p:pic>
        <p:nvPicPr>
          <p:cNvPr id="13" name="Picture 12">
            <a:extLst>
              <a:ext uri="{FF2B5EF4-FFF2-40B4-BE49-F238E27FC236}">
                <a16:creationId xmlns:a16="http://schemas.microsoft.com/office/drawing/2014/main" id="{33C47CCE-40B7-ED40-4ACF-11F58D685C81}"/>
              </a:ext>
            </a:extLst>
          </p:cNvPr>
          <p:cNvPicPr>
            <a:picLocks noChangeAspect="1"/>
          </p:cNvPicPr>
          <p:nvPr/>
        </p:nvPicPr>
        <p:blipFill>
          <a:blip r:embed="rId6"/>
          <a:stretch>
            <a:fillRect/>
          </a:stretch>
        </p:blipFill>
        <p:spPr>
          <a:xfrm>
            <a:off x="7837139" y="493989"/>
            <a:ext cx="3516661" cy="5537816"/>
          </a:xfrm>
          <a:prstGeom prst="rect">
            <a:avLst/>
          </a:prstGeom>
        </p:spPr>
      </p:pic>
      <p:pic>
        <p:nvPicPr>
          <p:cNvPr id="6" name="Picture 5" descr="Logo, company name&#10;&#10;Description automatically generated">
            <a:extLst>
              <a:ext uri="{FF2B5EF4-FFF2-40B4-BE49-F238E27FC236}">
                <a16:creationId xmlns:a16="http://schemas.microsoft.com/office/drawing/2014/main" id="{64C08D9D-6600-F3B9-2B91-9C4AC7AC7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3536063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F78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D523-B67E-424A-9D4D-12111A0BBB0B}"/>
              </a:ext>
            </a:extLst>
          </p:cNvPr>
          <p:cNvSpPr>
            <a:spLocks noGrp="1"/>
          </p:cNvSpPr>
          <p:nvPr>
            <p:ph type="ctrTitle"/>
          </p:nvPr>
        </p:nvSpPr>
        <p:spPr>
          <a:xfrm>
            <a:off x="1" y="868362"/>
            <a:ext cx="12192000" cy="2387600"/>
          </a:xfrm>
        </p:spPr>
        <p:txBody>
          <a:bodyPr/>
          <a:lstStyle/>
          <a:p>
            <a:r>
              <a:rPr lang="en-US" b="1" dirty="0">
                <a:solidFill>
                  <a:schemeClr val="bg1"/>
                </a:solidFill>
                <a:latin typeface="Helvetica" panose="020B0604020202020204" pitchFamily="34" charset="0"/>
                <a:cs typeface="Helvetica" panose="020B0604020202020204" pitchFamily="34" charset="0"/>
              </a:rPr>
              <a:t>Making AI globally useful</a:t>
            </a:r>
            <a:endParaRPr lang="da-DK" b="1" dirty="0">
              <a:solidFill>
                <a:schemeClr val="bg1"/>
              </a:solidFill>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950BC902-070E-4F98-BF0F-8C3A0EC6295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6230"/>
          <a:stretch/>
        </p:blipFill>
        <p:spPr>
          <a:xfrm>
            <a:off x="6724652" y="3966577"/>
            <a:ext cx="5467348" cy="2891423"/>
          </a:xfrm>
          <a:prstGeom prst="rect">
            <a:avLst/>
          </a:prstGeom>
        </p:spPr>
      </p:pic>
      <p:sp>
        <p:nvSpPr>
          <p:cNvPr id="5" name="Subtitle 4">
            <a:extLst>
              <a:ext uri="{FF2B5EF4-FFF2-40B4-BE49-F238E27FC236}">
                <a16:creationId xmlns:a16="http://schemas.microsoft.com/office/drawing/2014/main" id="{E981B762-8AF4-FF48-420D-6FB55C610E04}"/>
              </a:ext>
            </a:extLst>
          </p:cNvPr>
          <p:cNvSpPr>
            <a:spLocks noGrp="1"/>
          </p:cNvSpPr>
          <p:nvPr>
            <p:ph type="subTitle" idx="1"/>
          </p:nvPr>
        </p:nvSpPr>
        <p:spPr>
          <a:xfrm>
            <a:off x="0" y="3279229"/>
            <a:ext cx="12192000" cy="1655762"/>
          </a:xfrm>
        </p:spPr>
        <p:txBody>
          <a:bodyPr/>
          <a:lstStyle/>
          <a:p>
            <a:r>
              <a:rPr lang="en-US" b="1" dirty="0">
                <a:solidFill>
                  <a:srgbClr val="95CCAC"/>
                </a:solidFill>
              </a:rPr>
              <a:t>Our experiments regarding the usage of synthetic data for AI methods</a:t>
            </a:r>
            <a:endParaRPr lang="da-DK" b="1" dirty="0">
              <a:solidFill>
                <a:srgbClr val="95CCAC"/>
              </a:solidFill>
            </a:endParaRPr>
          </a:p>
        </p:txBody>
      </p:sp>
      <p:pic>
        <p:nvPicPr>
          <p:cNvPr id="3" name="Picture 2" descr="Logo&#10;&#10;Description automatically generated">
            <a:extLst>
              <a:ext uri="{FF2B5EF4-FFF2-40B4-BE49-F238E27FC236}">
                <a16:creationId xmlns:a16="http://schemas.microsoft.com/office/drawing/2014/main" id="{C88A4EAA-2D0F-7280-FFF8-6DD28B14D4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4" name="Picture 3" descr="Logo, company name&#10;&#10;Description automatically generated">
            <a:extLst>
              <a:ext uri="{FF2B5EF4-FFF2-40B4-BE49-F238E27FC236}">
                <a16:creationId xmlns:a16="http://schemas.microsoft.com/office/drawing/2014/main" id="{881CC703-90F6-AC95-A003-F72D5DCC6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1859914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en-US" b="1" dirty="0">
                <a:solidFill>
                  <a:srgbClr val="0F78BC"/>
                </a:solidFill>
                <a:latin typeface="Helvetica" panose="020B0604020202020204" pitchFamily="34" charset="0"/>
                <a:cs typeface="Helvetica" panose="020B0604020202020204" pitchFamily="34" charset="0"/>
              </a:rPr>
              <a:t>The Problem</a:t>
            </a:r>
            <a:endParaRPr lang="da-DK" b="1" dirty="0">
              <a:solidFill>
                <a:srgbClr val="0F78BC"/>
              </a:solidFill>
              <a:latin typeface="Helvetica" panose="020B0604020202020204" pitchFamily="34" charset="0"/>
              <a:cs typeface="Helvetica"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E2949C0C-2743-9643-0EB1-14500DB23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152EE118-4800-9115-D27F-488FD9595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7" name="Picture 6">
            <a:extLst>
              <a:ext uri="{FF2B5EF4-FFF2-40B4-BE49-F238E27FC236}">
                <a16:creationId xmlns:a16="http://schemas.microsoft.com/office/drawing/2014/main" id="{495730C1-1868-1B42-6BE8-5D0450EBDBE1}"/>
              </a:ext>
            </a:extLst>
          </p:cNvPr>
          <p:cNvPicPr>
            <a:picLocks noChangeAspect="1"/>
          </p:cNvPicPr>
          <p:nvPr/>
        </p:nvPicPr>
        <p:blipFill>
          <a:blip r:embed="rId5"/>
          <a:stretch>
            <a:fillRect/>
          </a:stretch>
        </p:blipFill>
        <p:spPr>
          <a:xfrm>
            <a:off x="3854669" y="1895374"/>
            <a:ext cx="4040735" cy="1976636"/>
          </a:xfrm>
          <a:prstGeom prst="rect">
            <a:avLst/>
          </a:prstGeom>
        </p:spPr>
      </p:pic>
      <p:sp>
        <p:nvSpPr>
          <p:cNvPr id="8" name="Content Placeholder 2">
            <a:extLst>
              <a:ext uri="{FF2B5EF4-FFF2-40B4-BE49-F238E27FC236}">
                <a16:creationId xmlns:a16="http://schemas.microsoft.com/office/drawing/2014/main" id="{12A9A8F1-65DC-2D5B-2132-8AD667CBF676}"/>
              </a:ext>
            </a:extLst>
          </p:cNvPr>
          <p:cNvSpPr txBox="1">
            <a:spLocks/>
          </p:cNvSpPr>
          <p:nvPr/>
        </p:nvSpPr>
        <p:spPr>
          <a:xfrm>
            <a:off x="2877207" y="3673365"/>
            <a:ext cx="7236372" cy="1269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a:latin typeface="Helvetica" panose="020B0604020202020204" pitchFamily="34" charset="0"/>
                <a:cs typeface="Helvetica" panose="020B0604020202020204" pitchFamily="34" charset="0"/>
              </a:rPr>
              <a:t>Figure: two signs from different countries with same meaning</a:t>
            </a:r>
          </a:p>
        </p:txBody>
      </p:sp>
    </p:spTree>
    <p:extLst>
      <p:ext uri="{BB962C8B-B14F-4D97-AF65-F5344CB8AC3E}">
        <p14:creationId xmlns:p14="http://schemas.microsoft.com/office/powerpoint/2010/main" val="2588462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en-US" b="1" dirty="0">
                <a:solidFill>
                  <a:srgbClr val="0F78BC"/>
                </a:solidFill>
                <a:latin typeface="Helvetica" panose="020B0604020202020204" pitchFamily="34" charset="0"/>
                <a:cs typeface="Helvetica" panose="020B0604020202020204" pitchFamily="34" charset="0"/>
              </a:rPr>
              <a:t>G</a:t>
            </a:r>
            <a:r>
              <a:rPr lang="da-DK" b="1" dirty="0" err="1">
                <a:solidFill>
                  <a:srgbClr val="0F78BC"/>
                </a:solidFill>
                <a:latin typeface="Helvetica" panose="020B0604020202020204" pitchFamily="34" charset="0"/>
                <a:cs typeface="Helvetica" panose="020B0604020202020204" pitchFamily="34" charset="0"/>
              </a:rPr>
              <a:t>eneration</a:t>
            </a:r>
            <a:r>
              <a:rPr lang="da-DK" b="1" dirty="0">
                <a:solidFill>
                  <a:srgbClr val="0F78BC"/>
                </a:solidFill>
                <a:latin typeface="Helvetica" panose="020B0604020202020204" pitchFamily="34" charset="0"/>
                <a:cs typeface="Helvetica" panose="020B0604020202020204" pitchFamily="34" charset="0"/>
              </a:rPr>
              <a:t> of </a:t>
            </a:r>
            <a:r>
              <a:rPr lang="da-DK" b="1" dirty="0" err="1">
                <a:solidFill>
                  <a:srgbClr val="0F78BC"/>
                </a:solidFill>
                <a:latin typeface="Helvetica" panose="020B0604020202020204" pitchFamily="34" charset="0"/>
                <a:cs typeface="Helvetica" panose="020B0604020202020204" pitchFamily="34" charset="0"/>
              </a:rPr>
              <a:t>artificial</a:t>
            </a:r>
            <a:r>
              <a:rPr lang="da-DK" b="1" dirty="0">
                <a:solidFill>
                  <a:srgbClr val="0F78BC"/>
                </a:solidFill>
                <a:latin typeface="Helvetica" panose="020B0604020202020204" pitchFamily="34" charset="0"/>
                <a:cs typeface="Helvetica" panose="020B0604020202020204" pitchFamily="34" charset="0"/>
              </a:rPr>
              <a:t> data</a:t>
            </a:r>
          </a:p>
        </p:txBody>
      </p:sp>
      <p:pic>
        <p:nvPicPr>
          <p:cNvPr id="4" name="Picture 3" descr="Logo&#10;&#10;Description automatically generated">
            <a:extLst>
              <a:ext uri="{FF2B5EF4-FFF2-40B4-BE49-F238E27FC236}">
                <a16:creationId xmlns:a16="http://schemas.microsoft.com/office/drawing/2014/main" id="{E2949C0C-2743-9643-0EB1-14500DB23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152EE118-4800-9115-D27F-488FD9595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10" name="Picture 9">
            <a:extLst>
              <a:ext uri="{FF2B5EF4-FFF2-40B4-BE49-F238E27FC236}">
                <a16:creationId xmlns:a16="http://schemas.microsoft.com/office/drawing/2014/main" id="{91A3AFC4-422E-2FF6-17F2-A141CB438080}"/>
              </a:ext>
            </a:extLst>
          </p:cNvPr>
          <p:cNvPicPr>
            <a:picLocks noChangeAspect="1"/>
          </p:cNvPicPr>
          <p:nvPr/>
        </p:nvPicPr>
        <p:blipFill>
          <a:blip r:embed="rId5"/>
          <a:stretch>
            <a:fillRect/>
          </a:stretch>
        </p:blipFill>
        <p:spPr>
          <a:xfrm>
            <a:off x="6964282" y="1868372"/>
            <a:ext cx="4389518" cy="2710378"/>
          </a:xfrm>
          <a:prstGeom prst="rect">
            <a:avLst/>
          </a:prstGeom>
        </p:spPr>
      </p:pic>
      <p:sp>
        <p:nvSpPr>
          <p:cNvPr id="11" name="Content Placeholder 2">
            <a:extLst>
              <a:ext uri="{FF2B5EF4-FFF2-40B4-BE49-F238E27FC236}">
                <a16:creationId xmlns:a16="http://schemas.microsoft.com/office/drawing/2014/main" id="{0B5D5155-3E65-657A-0B86-6AF8F7AF33BD}"/>
              </a:ext>
            </a:extLst>
          </p:cNvPr>
          <p:cNvSpPr txBox="1">
            <a:spLocks/>
          </p:cNvSpPr>
          <p:nvPr/>
        </p:nvSpPr>
        <p:spPr>
          <a:xfrm>
            <a:off x="7415473" y="4578749"/>
            <a:ext cx="3774159" cy="461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Helvetica" panose="020B0604020202020204" pitchFamily="34" charset="0"/>
                <a:cs typeface="Helvetica" panose="020B0604020202020204" pitchFamily="34" charset="0"/>
              </a:rPr>
              <a:t>Figure: image from NVIDIA omniverse</a:t>
            </a:r>
          </a:p>
          <a:p>
            <a:pPr marL="0" indent="0">
              <a:buFont typeface="Arial" panose="020B0604020202020204" pitchFamily="34" charset="0"/>
              <a:buNone/>
            </a:pPr>
            <a:endParaRPr lang="da-DK" sz="3200" dirty="0">
              <a:latin typeface="Helvetica" panose="020B0604020202020204" pitchFamily="34" charset="0"/>
              <a:cs typeface="Helvetica" panose="020B0604020202020204" pitchFamily="34" charset="0"/>
            </a:endParaRPr>
          </a:p>
        </p:txBody>
      </p:sp>
      <p:pic>
        <p:nvPicPr>
          <p:cNvPr id="13" name="Picture 12">
            <a:extLst>
              <a:ext uri="{FF2B5EF4-FFF2-40B4-BE49-F238E27FC236}">
                <a16:creationId xmlns:a16="http://schemas.microsoft.com/office/drawing/2014/main" id="{26EB76CB-F6F0-BF1C-3D72-1ABC06EB7D69}"/>
              </a:ext>
            </a:extLst>
          </p:cNvPr>
          <p:cNvPicPr>
            <a:picLocks noChangeAspect="1"/>
          </p:cNvPicPr>
          <p:nvPr/>
        </p:nvPicPr>
        <p:blipFill>
          <a:blip r:embed="rId6"/>
          <a:stretch>
            <a:fillRect/>
          </a:stretch>
        </p:blipFill>
        <p:spPr>
          <a:xfrm>
            <a:off x="526038" y="1835254"/>
            <a:ext cx="5569962" cy="2743496"/>
          </a:xfrm>
          <a:prstGeom prst="rect">
            <a:avLst/>
          </a:prstGeom>
        </p:spPr>
      </p:pic>
      <p:sp>
        <p:nvSpPr>
          <p:cNvPr id="14" name="Content Placeholder 2">
            <a:extLst>
              <a:ext uri="{FF2B5EF4-FFF2-40B4-BE49-F238E27FC236}">
                <a16:creationId xmlns:a16="http://schemas.microsoft.com/office/drawing/2014/main" id="{01D419AD-E350-3AA3-C50C-983487BA811D}"/>
              </a:ext>
            </a:extLst>
          </p:cNvPr>
          <p:cNvSpPr txBox="1">
            <a:spLocks/>
          </p:cNvSpPr>
          <p:nvPr/>
        </p:nvSpPr>
        <p:spPr>
          <a:xfrm>
            <a:off x="1452437" y="4578749"/>
            <a:ext cx="4152204" cy="62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Helvetica" panose="020B0604020202020204" pitchFamily="34" charset="0"/>
                <a:cs typeface="Helvetica" panose="020B0604020202020204" pitchFamily="34" charset="0"/>
              </a:rPr>
              <a:t>Figure: examples of </a:t>
            </a:r>
            <a:r>
              <a:rPr lang="en-US" sz="1600" i="1" dirty="0">
                <a:latin typeface="Helvetica" panose="020B0604020202020204" pitchFamily="34" charset="0"/>
                <a:cs typeface="Helvetica" panose="020B0604020202020204" pitchFamily="34" charset="0"/>
              </a:rPr>
              <a:t>simple</a:t>
            </a:r>
            <a:r>
              <a:rPr lang="en-US" sz="1600" dirty="0">
                <a:latin typeface="Helvetica" panose="020B0604020202020204" pitchFamily="34" charset="0"/>
                <a:cs typeface="Helvetica" panose="020B0604020202020204" pitchFamily="34" charset="0"/>
              </a:rPr>
              <a:t> artificial data</a:t>
            </a:r>
          </a:p>
          <a:p>
            <a:pPr marL="0" indent="0">
              <a:buFont typeface="Arial" panose="020B0604020202020204" pitchFamily="34" charset="0"/>
              <a:buNone/>
            </a:pPr>
            <a:endParaRPr lang="da-DK"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4205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E9D713-E495-08C6-6A49-F181ABAE6292}"/>
              </a:ext>
            </a:extLst>
          </p:cNvPr>
          <p:cNvSpPr/>
          <p:nvPr/>
        </p:nvSpPr>
        <p:spPr>
          <a:xfrm>
            <a:off x="768627" y="2512611"/>
            <a:ext cx="2157453" cy="2321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en-US" b="1" dirty="0">
                <a:solidFill>
                  <a:srgbClr val="0F78BC"/>
                </a:solidFill>
                <a:latin typeface="Helvetica" panose="020B0604020202020204" pitchFamily="34" charset="0"/>
                <a:cs typeface="Helvetica" panose="020B0604020202020204" pitchFamily="34" charset="0"/>
              </a:rPr>
              <a:t>G</a:t>
            </a:r>
            <a:r>
              <a:rPr lang="da-DK" b="1" dirty="0" err="1">
                <a:solidFill>
                  <a:srgbClr val="0F78BC"/>
                </a:solidFill>
                <a:latin typeface="Helvetica" panose="020B0604020202020204" pitchFamily="34" charset="0"/>
                <a:cs typeface="Helvetica" panose="020B0604020202020204" pitchFamily="34" charset="0"/>
              </a:rPr>
              <a:t>eneration</a:t>
            </a:r>
            <a:r>
              <a:rPr lang="da-DK" b="1" dirty="0">
                <a:solidFill>
                  <a:srgbClr val="0F78BC"/>
                </a:solidFill>
                <a:latin typeface="Helvetica" panose="020B0604020202020204" pitchFamily="34" charset="0"/>
                <a:cs typeface="Helvetica" panose="020B0604020202020204" pitchFamily="34" charset="0"/>
              </a:rPr>
              <a:t> of </a:t>
            </a:r>
            <a:r>
              <a:rPr lang="da-DK" b="1" dirty="0" err="1">
                <a:solidFill>
                  <a:srgbClr val="0F78BC"/>
                </a:solidFill>
                <a:latin typeface="Helvetica" panose="020B0604020202020204" pitchFamily="34" charset="0"/>
                <a:cs typeface="Helvetica" panose="020B0604020202020204" pitchFamily="34" charset="0"/>
              </a:rPr>
              <a:t>artificial</a:t>
            </a:r>
            <a:r>
              <a:rPr lang="da-DK" b="1" dirty="0">
                <a:solidFill>
                  <a:srgbClr val="0F78BC"/>
                </a:solidFill>
                <a:latin typeface="Helvetica" panose="020B0604020202020204" pitchFamily="34" charset="0"/>
                <a:cs typeface="Helvetica" panose="020B0604020202020204" pitchFamily="34" charset="0"/>
              </a:rPr>
              <a:t> data</a:t>
            </a:r>
          </a:p>
        </p:txBody>
      </p:sp>
      <p:pic>
        <p:nvPicPr>
          <p:cNvPr id="4" name="Picture 3" descr="Logo&#10;&#10;Description automatically generated">
            <a:extLst>
              <a:ext uri="{FF2B5EF4-FFF2-40B4-BE49-F238E27FC236}">
                <a16:creationId xmlns:a16="http://schemas.microsoft.com/office/drawing/2014/main" id="{E2949C0C-2743-9643-0EB1-14500DB23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152EE118-4800-9115-D27F-488FD9595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9" name="Picture 8">
            <a:extLst>
              <a:ext uri="{FF2B5EF4-FFF2-40B4-BE49-F238E27FC236}">
                <a16:creationId xmlns:a16="http://schemas.microsoft.com/office/drawing/2014/main" id="{F69490F8-C26D-BB03-5E85-AB7C24D81091}"/>
              </a:ext>
            </a:extLst>
          </p:cNvPr>
          <p:cNvPicPr>
            <a:picLocks noChangeAspect="1"/>
          </p:cNvPicPr>
          <p:nvPr/>
        </p:nvPicPr>
        <p:blipFill>
          <a:blip r:embed="rId5"/>
          <a:stretch>
            <a:fillRect/>
          </a:stretch>
        </p:blipFill>
        <p:spPr>
          <a:xfrm>
            <a:off x="838200" y="2584288"/>
            <a:ext cx="2017288" cy="2089580"/>
          </a:xfrm>
          <a:prstGeom prst="rect">
            <a:avLst/>
          </a:prstGeom>
        </p:spPr>
      </p:pic>
      <p:sp>
        <p:nvSpPr>
          <p:cNvPr id="18" name="Rectangle 17">
            <a:extLst>
              <a:ext uri="{FF2B5EF4-FFF2-40B4-BE49-F238E27FC236}">
                <a16:creationId xmlns:a16="http://schemas.microsoft.com/office/drawing/2014/main" id="{38CE16E0-6C48-C8EA-CD0C-01750CD1A094}"/>
              </a:ext>
            </a:extLst>
          </p:cNvPr>
          <p:cNvSpPr/>
          <p:nvPr/>
        </p:nvSpPr>
        <p:spPr>
          <a:xfrm>
            <a:off x="1064151" y="2773433"/>
            <a:ext cx="2157453" cy="2321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9" name="Picture 18">
            <a:extLst>
              <a:ext uri="{FF2B5EF4-FFF2-40B4-BE49-F238E27FC236}">
                <a16:creationId xmlns:a16="http://schemas.microsoft.com/office/drawing/2014/main" id="{1B1C00D2-1B54-E808-CBFE-5079528C9D6E}"/>
              </a:ext>
            </a:extLst>
          </p:cNvPr>
          <p:cNvPicPr>
            <a:picLocks noChangeAspect="1"/>
          </p:cNvPicPr>
          <p:nvPr/>
        </p:nvPicPr>
        <p:blipFill>
          <a:blip r:embed="rId5"/>
          <a:stretch>
            <a:fillRect/>
          </a:stretch>
        </p:blipFill>
        <p:spPr>
          <a:xfrm>
            <a:off x="1133724" y="2845110"/>
            <a:ext cx="2017288" cy="2089580"/>
          </a:xfrm>
          <a:prstGeom prst="rect">
            <a:avLst/>
          </a:prstGeom>
        </p:spPr>
      </p:pic>
      <p:sp>
        <p:nvSpPr>
          <p:cNvPr id="20" name="Rectangle 19">
            <a:extLst>
              <a:ext uri="{FF2B5EF4-FFF2-40B4-BE49-F238E27FC236}">
                <a16:creationId xmlns:a16="http://schemas.microsoft.com/office/drawing/2014/main" id="{0E3A64CC-83AC-4CC7-3C07-0EC6BA4A6345}"/>
              </a:ext>
            </a:extLst>
          </p:cNvPr>
          <p:cNvSpPr/>
          <p:nvPr/>
        </p:nvSpPr>
        <p:spPr>
          <a:xfrm>
            <a:off x="1359014" y="3034255"/>
            <a:ext cx="2157453" cy="2321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1" name="Picture 20">
            <a:extLst>
              <a:ext uri="{FF2B5EF4-FFF2-40B4-BE49-F238E27FC236}">
                <a16:creationId xmlns:a16="http://schemas.microsoft.com/office/drawing/2014/main" id="{3C115300-20F8-2590-EF13-3F1B1D51692B}"/>
              </a:ext>
            </a:extLst>
          </p:cNvPr>
          <p:cNvPicPr>
            <a:picLocks noChangeAspect="1"/>
          </p:cNvPicPr>
          <p:nvPr/>
        </p:nvPicPr>
        <p:blipFill>
          <a:blip r:embed="rId5"/>
          <a:stretch>
            <a:fillRect/>
          </a:stretch>
        </p:blipFill>
        <p:spPr>
          <a:xfrm>
            <a:off x="1428587" y="3105932"/>
            <a:ext cx="2017288" cy="2089580"/>
          </a:xfrm>
          <a:prstGeom prst="rect">
            <a:avLst/>
          </a:prstGeom>
        </p:spPr>
      </p:pic>
      <p:sp>
        <p:nvSpPr>
          <p:cNvPr id="22" name="TextBox 21">
            <a:extLst>
              <a:ext uri="{FF2B5EF4-FFF2-40B4-BE49-F238E27FC236}">
                <a16:creationId xmlns:a16="http://schemas.microsoft.com/office/drawing/2014/main" id="{B76A3D19-3152-620A-B30C-C08D5C8121D5}"/>
              </a:ext>
            </a:extLst>
          </p:cNvPr>
          <p:cNvSpPr txBox="1"/>
          <p:nvPr/>
        </p:nvSpPr>
        <p:spPr>
          <a:xfrm>
            <a:off x="1032932" y="2054431"/>
            <a:ext cx="2118080" cy="369332"/>
          </a:xfrm>
          <a:prstGeom prst="rect">
            <a:avLst/>
          </a:prstGeom>
          <a:noFill/>
        </p:spPr>
        <p:txBody>
          <a:bodyPr wrap="none" rtlCol="0">
            <a:spAutoFit/>
          </a:bodyPr>
          <a:lstStyle/>
          <a:p>
            <a:r>
              <a:rPr lang="en-US" dirty="0"/>
              <a:t>Traffic sign examples</a:t>
            </a:r>
            <a:endParaRPr lang="da-DK" dirty="0"/>
          </a:p>
        </p:txBody>
      </p:sp>
      <p:cxnSp>
        <p:nvCxnSpPr>
          <p:cNvPr id="23" name="Straight Arrow Connector 22">
            <a:extLst>
              <a:ext uri="{FF2B5EF4-FFF2-40B4-BE49-F238E27FC236}">
                <a16:creationId xmlns:a16="http://schemas.microsoft.com/office/drawing/2014/main" id="{2EAB6497-CF03-749C-38DE-2A6315D72B9B}"/>
              </a:ext>
            </a:extLst>
          </p:cNvPr>
          <p:cNvCxnSpPr>
            <a:cxnSpLocks/>
          </p:cNvCxnSpPr>
          <p:nvPr/>
        </p:nvCxnSpPr>
        <p:spPr>
          <a:xfrm flipV="1">
            <a:off x="3586040" y="4017262"/>
            <a:ext cx="1005369"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7DAD487-F14D-D014-B80C-EA216E3B302C}"/>
              </a:ext>
            </a:extLst>
          </p:cNvPr>
          <p:cNvSpPr/>
          <p:nvPr/>
        </p:nvSpPr>
        <p:spPr>
          <a:xfrm>
            <a:off x="4797898" y="3429000"/>
            <a:ext cx="1786556" cy="12084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Artificial data generator</a:t>
            </a:r>
          </a:p>
          <a:p>
            <a:pPr algn="ctr"/>
            <a:r>
              <a:rPr lang="en-US" sz="1400" i="1" dirty="0">
                <a:solidFill>
                  <a:schemeClr val="tx1"/>
                </a:solidFill>
              </a:rPr>
              <a:t>Virtual environment</a:t>
            </a:r>
            <a:endParaRPr lang="da-DK" i="1" dirty="0">
              <a:solidFill>
                <a:schemeClr val="tx1"/>
              </a:solidFill>
            </a:endParaRPr>
          </a:p>
        </p:txBody>
      </p:sp>
      <p:sp>
        <p:nvSpPr>
          <p:cNvPr id="25" name="Rectangle 24">
            <a:extLst>
              <a:ext uri="{FF2B5EF4-FFF2-40B4-BE49-F238E27FC236}">
                <a16:creationId xmlns:a16="http://schemas.microsoft.com/office/drawing/2014/main" id="{D317B227-1619-15F7-A4D2-B568DF1267AE}"/>
              </a:ext>
            </a:extLst>
          </p:cNvPr>
          <p:cNvSpPr/>
          <p:nvPr/>
        </p:nvSpPr>
        <p:spPr>
          <a:xfrm>
            <a:off x="7040054" y="3435438"/>
            <a:ext cx="1786556" cy="12084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Neural network </a:t>
            </a:r>
            <a:r>
              <a:rPr lang="en-US" i="1" dirty="0">
                <a:solidFill>
                  <a:schemeClr val="tx1"/>
                </a:solidFill>
              </a:rPr>
              <a:t>training</a:t>
            </a:r>
          </a:p>
        </p:txBody>
      </p:sp>
      <p:cxnSp>
        <p:nvCxnSpPr>
          <p:cNvPr id="26" name="Straight Arrow Connector 25">
            <a:extLst>
              <a:ext uri="{FF2B5EF4-FFF2-40B4-BE49-F238E27FC236}">
                <a16:creationId xmlns:a16="http://schemas.microsoft.com/office/drawing/2014/main" id="{CAB43057-B480-D8B2-D25F-238BFA9E0083}"/>
              </a:ext>
            </a:extLst>
          </p:cNvPr>
          <p:cNvCxnSpPr>
            <a:cxnSpLocks/>
          </p:cNvCxnSpPr>
          <p:nvPr/>
        </p:nvCxnSpPr>
        <p:spPr>
          <a:xfrm>
            <a:off x="6674599" y="4006000"/>
            <a:ext cx="2948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44BE89B5-7188-44A2-CAE1-E171EDC417FF}"/>
              </a:ext>
            </a:extLst>
          </p:cNvPr>
          <p:cNvCxnSpPr>
            <a:cxnSpLocks/>
            <a:stCxn id="25" idx="0"/>
            <a:endCxn id="24" idx="0"/>
          </p:cNvCxnSpPr>
          <p:nvPr/>
        </p:nvCxnSpPr>
        <p:spPr>
          <a:xfrm rot="16200000" flipV="1">
            <a:off x="6809035" y="2311141"/>
            <a:ext cx="6438" cy="2242156"/>
          </a:xfrm>
          <a:prstGeom prst="curvedConnector3">
            <a:avLst>
              <a:gd name="adj1" fmla="val 1340775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D7B7C78-17D1-DF73-43B0-82E188C77D03}"/>
              </a:ext>
            </a:extLst>
          </p:cNvPr>
          <p:cNvSpPr/>
          <p:nvPr/>
        </p:nvSpPr>
        <p:spPr>
          <a:xfrm>
            <a:off x="9870135" y="3435438"/>
            <a:ext cx="1786556" cy="12084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Neural network </a:t>
            </a:r>
            <a:r>
              <a:rPr lang="en-US" i="1" dirty="0">
                <a:solidFill>
                  <a:schemeClr val="tx1"/>
                </a:solidFill>
              </a:rPr>
              <a:t>weights</a:t>
            </a:r>
          </a:p>
        </p:txBody>
      </p:sp>
      <p:cxnSp>
        <p:nvCxnSpPr>
          <p:cNvPr id="61" name="Straight Arrow Connector 60">
            <a:extLst>
              <a:ext uri="{FF2B5EF4-FFF2-40B4-BE49-F238E27FC236}">
                <a16:creationId xmlns:a16="http://schemas.microsoft.com/office/drawing/2014/main" id="{2EFCE1CF-C960-28EB-4FD9-C3CD3755255D}"/>
              </a:ext>
            </a:extLst>
          </p:cNvPr>
          <p:cNvCxnSpPr>
            <a:cxnSpLocks/>
          </p:cNvCxnSpPr>
          <p:nvPr/>
        </p:nvCxnSpPr>
        <p:spPr>
          <a:xfrm>
            <a:off x="8957949" y="4006000"/>
            <a:ext cx="806253" cy="112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C253504-9447-838A-CAF5-13F963FF7DCF}"/>
              </a:ext>
            </a:extLst>
          </p:cNvPr>
          <p:cNvSpPr txBox="1"/>
          <p:nvPr/>
        </p:nvSpPr>
        <p:spPr>
          <a:xfrm>
            <a:off x="4797898" y="1995745"/>
            <a:ext cx="4681039" cy="646331"/>
          </a:xfrm>
          <a:prstGeom prst="rect">
            <a:avLst/>
          </a:prstGeom>
          <a:noFill/>
        </p:spPr>
        <p:txBody>
          <a:bodyPr wrap="square" rtlCol="0">
            <a:spAutoFit/>
          </a:bodyPr>
          <a:lstStyle/>
          <a:p>
            <a:r>
              <a:rPr lang="en-US" dirty="0"/>
              <a:t>Training and data generation will continue until acceptable performance has been achieved</a:t>
            </a:r>
            <a:endParaRPr lang="da-DK" dirty="0"/>
          </a:p>
        </p:txBody>
      </p:sp>
    </p:spTree>
    <p:extLst>
      <p:ext uri="{BB962C8B-B14F-4D97-AF65-F5344CB8AC3E}">
        <p14:creationId xmlns:p14="http://schemas.microsoft.com/office/powerpoint/2010/main" val="660229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78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D523-B67E-424A-9D4D-12111A0BBB0B}"/>
              </a:ext>
            </a:extLst>
          </p:cNvPr>
          <p:cNvSpPr>
            <a:spLocks noGrp="1"/>
          </p:cNvSpPr>
          <p:nvPr>
            <p:ph type="ctrTitle"/>
          </p:nvPr>
        </p:nvSpPr>
        <p:spPr>
          <a:xfrm>
            <a:off x="1" y="868362"/>
            <a:ext cx="12192000" cy="2387600"/>
          </a:xfrm>
        </p:spPr>
        <p:txBody>
          <a:bodyPr/>
          <a:lstStyle/>
          <a:p>
            <a:r>
              <a:rPr lang="en-US" b="1" dirty="0">
                <a:solidFill>
                  <a:schemeClr val="bg1"/>
                </a:solidFill>
                <a:latin typeface="Helvetica" panose="020B0604020202020204" pitchFamily="34" charset="0"/>
                <a:cs typeface="Helvetica" panose="020B0604020202020204" pitchFamily="34" charset="0"/>
              </a:rPr>
              <a:t>Dynatest Explorer</a:t>
            </a:r>
            <a:endParaRPr lang="da-DK" b="1" dirty="0">
              <a:solidFill>
                <a:schemeClr val="bg1"/>
              </a:solidFill>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950BC902-070E-4F98-BF0F-8C3A0EC6295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6230"/>
          <a:stretch/>
        </p:blipFill>
        <p:spPr>
          <a:xfrm>
            <a:off x="6724652" y="3966577"/>
            <a:ext cx="5467348" cy="2891423"/>
          </a:xfrm>
          <a:prstGeom prst="rect">
            <a:avLst/>
          </a:prstGeom>
        </p:spPr>
      </p:pic>
      <p:sp>
        <p:nvSpPr>
          <p:cNvPr id="5" name="Subtitle 4">
            <a:extLst>
              <a:ext uri="{FF2B5EF4-FFF2-40B4-BE49-F238E27FC236}">
                <a16:creationId xmlns:a16="http://schemas.microsoft.com/office/drawing/2014/main" id="{E981B762-8AF4-FF48-420D-6FB55C610E04}"/>
              </a:ext>
            </a:extLst>
          </p:cNvPr>
          <p:cNvSpPr>
            <a:spLocks noGrp="1"/>
          </p:cNvSpPr>
          <p:nvPr>
            <p:ph type="subTitle" idx="1"/>
          </p:nvPr>
        </p:nvSpPr>
        <p:spPr>
          <a:xfrm>
            <a:off x="0" y="3602038"/>
            <a:ext cx="12192000" cy="1655762"/>
          </a:xfrm>
        </p:spPr>
        <p:txBody>
          <a:bodyPr>
            <a:normAutofit/>
          </a:bodyPr>
          <a:lstStyle/>
          <a:p>
            <a:r>
              <a:rPr lang="en-US" sz="3200" b="1" dirty="0">
                <a:solidFill>
                  <a:srgbClr val="95CCAC"/>
                </a:solidFill>
              </a:rPr>
              <a:t>New release: version 4.0.0</a:t>
            </a:r>
            <a:endParaRPr lang="da-DK" sz="3200" b="1" dirty="0">
              <a:solidFill>
                <a:srgbClr val="95CCAC"/>
              </a:solidFill>
            </a:endParaRPr>
          </a:p>
        </p:txBody>
      </p:sp>
      <p:pic>
        <p:nvPicPr>
          <p:cNvPr id="3" name="Picture 2" descr="Logo&#10;&#10;Description automatically generated">
            <a:extLst>
              <a:ext uri="{FF2B5EF4-FFF2-40B4-BE49-F238E27FC236}">
                <a16:creationId xmlns:a16="http://schemas.microsoft.com/office/drawing/2014/main" id="{3DDCA746-2378-8BE2-6156-ED78D078E1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4" name="Picture 3" descr="Logo, company name&#10;&#10;Description automatically generated">
            <a:extLst>
              <a:ext uri="{FF2B5EF4-FFF2-40B4-BE49-F238E27FC236}">
                <a16:creationId xmlns:a16="http://schemas.microsoft.com/office/drawing/2014/main" id="{A81F4BC5-97B3-ACE8-6873-78047E7B1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2368202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D72240-13CC-4570-9D01-04D13FEB8AA6}"/>
              </a:ext>
            </a:extLst>
          </p:cNvPr>
          <p:cNvSpPr>
            <a:spLocks noGrp="1"/>
          </p:cNvSpPr>
          <p:nvPr>
            <p:ph type="title"/>
          </p:nvPr>
        </p:nvSpPr>
        <p:spPr>
          <a:xfrm>
            <a:off x="5267511" y="515567"/>
            <a:ext cx="6629115" cy="1325563"/>
          </a:xfrm>
        </p:spPr>
        <p:txBody>
          <a:bodyPr>
            <a:normAutofit/>
          </a:bodyPr>
          <a:lstStyle/>
          <a:p>
            <a:r>
              <a:rPr lang="da-DK" b="1" dirty="0">
                <a:solidFill>
                  <a:srgbClr val="0F78BC"/>
                </a:solidFill>
                <a:latin typeface="Helvetica" panose="020B0604020202020204" pitchFamily="34" charset="0"/>
                <a:cs typeface="Helvetica" panose="020B0604020202020204" pitchFamily="34" charset="0"/>
              </a:rPr>
              <a:t>Dynatest Explorer</a:t>
            </a:r>
          </a:p>
        </p:txBody>
      </p:sp>
      <p:pic>
        <p:nvPicPr>
          <p:cNvPr id="3" name="Picture 2" descr="Logo&#10;&#10;Description automatically generated">
            <a:extLst>
              <a:ext uri="{FF2B5EF4-FFF2-40B4-BE49-F238E27FC236}">
                <a16:creationId xmlns:a16="http://schemas.microsoft.com/office/drawing/2014/main" id="{7A01FBDC-590D-F5B6-5028-1E80327C9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4" name="Picture 3" descr="Logo, company name&#10;&#10;Description automatically generated">
            <a:extLst>
              <a:ext uri="{FF2B5EF4-FFF2-40B4-BE49-F238E27FC236}">
                <a16:creationId xmlns:a16="http://schemas.microsoft.com/office/drawing/2014/main" id="{F6E47CC5-6022-E260-2043-800EC9F6C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
        <p:nvSpPr>
          <p:cNvPr id="5" name="Subtitle 4">
            <a:extLst>
              <a:ext uri="{FF2B5EF4-FFF2-40B4-BE49-F238E27FC236}">
                <a16:creationId xmlns:a16="http://schemas.microsoft.com/office/drawing/2014/main" id="{3062BFDF-9B0B-313B-6687-F2773429349F}"/>
              </a:ext>
            </a:extLst>
          </p:cNvPr>
          <p:cNvSpPr txBox="1">
            <a:spLocks/>
          </p:cNvSpPr>
          <p:nvPr/>
        </p:nvSpPr>
        <p:spPr>
          <a:xfrm>
            <a:off x="5835820" y="1392298"/>
            <a:ext cx="2615979" cy="548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95CCAC"/>
                </a:solidFill>
              </a:rPr>
              <a:t>Version 4.0.0</a:t>
            </a:r>
            <a:endParaRPr lang="da-DK" b="1" dirty="0">
              <a:solidFill>
                <a:srgbClr val="95CCAC"/>
              </a:solidFill>
            </a:endParaRPr>
          </a:p>
        </p:txBody>
      </p:sp>
      <p:sp>
        <p:nvSpPr>
          <p:cNvPr id="6" name="Subtitle 4">
            <a:extLst>
              <a:ext uri="{FF2B5EF4-FFF2-40B4-BE49-F238E27FC236}">
                <a16:creationId xmlns:a16="http://schemas.microsoft.com/office/drawing/2014/main" id="{0390BE83-08AE-2F81-810A-B85D4EF80F93}"/>
              </a:ext>
            </a:extLst>
          </p:cNvPr>
          <p:cNvSpPr txBox="1">
            <a:spLocks/>
          </p:cNvSpPr>
          <p:nvPr/>
        </p:nvSpPr>
        <p:spPr>
          <a:xfrm>
            <a:off x="5408196" y="2216126"/>
            <a:ext cx="6695838" cy="2626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New features in Dynatest Explorer</a:t>
            </a:r>
          </a:p>
          <a:p>
            <a:pPr>
              <a:buBlip>
                <a:blip r:embed="rId5"/>
              </a:buBlip>
            </a:pPr>
            <a:r>
              <a:rPr lang="en-US" sz="1600" b="1" dirty="0"/>
              <a:t>Boeing Bump Index (BBI) calculation module</a:t>
            </a:r>
          </a:p>
          <a:p>
            <a:pPr>
              <a:buBlip>
                <a:blip r:embed="rId5"/>
              </a:buBlip>
            </a:pPr>
            <a:r>
              <a:rPr lang="en-US" sz="1600" b="1" dirty="0"/>
              <a:t>Pavement Condition Index (PCI) calculation module for airports</a:t>
            </a:r>
          </a:p>
          <a:p>
            <a:pPr>
              <a:buBlip>
                <a:blip r:embed="rId5"/>
              </a:buBlip>
            </a:pPr>
            <a:r>
              <a:rPr lang="en-US" sz="1600" b="1" dirty="0"/>
              <a:t>Support for more LCMS </a:t>
            </a:r>
            <a:r>
              <a:rPr lang="en-US" sz="1600" b="1" dirty="0" err="1"/>
              <a:t>Analyser</a:t>
            </a:r>
            <a:r>
              <a:rPr lang="en-US" sz="1600" b="1" dirty="0"/>
              <a:t> SDKs and on-demand installation module</a:t>
            </a:r>
          </a:p>
          <a:p>
            <a:pPr marL="0" indent="0">
              <a:buNone/>
            </a:pPr>
            <a:endParaRPr lang="en-US" b="1" dirty="0"/>
          </a:p>
          <a:p>
            <a:pPr marL="0" indent="0">
              <a:buNone/>
            </a:pPr>
            <a:r>
              <a:rPr lang="en-US" sz="1600" b="1" dirty="0"/>
              <a:t>See the release notes on our website for a list of bug fixes and other improvements.</a:t>
            </a:r>
          </a:p>
        </p:txBody>
      </p:sp>
      <p:pic>
        <p:nvPicPr>
          <p:cNvPr id="12" name="Picture 11">
            <a:extLst>
              <a:ext uri="{FF2B5EF4-FFF2-40B4-BE49-F238E27FC236}">
                <a16:creationId xmlns:a16="http://schemas.microsoft.com/office/drawing/2014/main" id="{5F41CEBD-10B2-6D87-097C-7744F04DD4D6}"/>
              </a:ext>
            </a:extLst>
          </p:cNvPr>
          <p:cNvPicPr>
            <a:picLocks noChangeAspect="1"/>
          </p:cNvPicPr>
          <p:nvPr/>
        </p:nvPicPr>
        <p:blipFill>
          <a:blip r:embed="rId6"/>
          <a:stretch>
            <a:fillRect/>
          </a:stretch>
        </p:blipFill>
        <p:spPr>
          <a:xfrm>
            <a:off x="-2811" y="1278982"/>
            <a:ext cx="2693795" cy="2092372"/>
          </a:xfrm>
          <a:prstGeom prst="rect">
            <a:avLst/>
          </a:prstGeom>
        </p:spPr>
      </p:pic>
      <p:pic>
        <p:nvPicPr>
          <p:cNvPr id="14" name="Picture 13">
            <a:extLst>
              <a:ext uri="{FF2B5EF4-FFF2-40B4-BE49-F238E27FC236}">
                <a16:creationId xmlns:a16="http://schemas.microsoft.com/office/drawing/2014/main" id="{08C6ABB1-5181-BF35-DDA1-023E42773468}"/>
              </a:ext>
            </a:extLst>
          </p:cNvPr>
          <p:cNvPicPr>
            <a:picLocks noChangeAspect="1"/>
          </p:cNvPicPr>
          <p:nvPr/>
        </p:nvPicPr>
        <p:blipFill>
          <a:blip r:embed="rId7"/>
          <a:stretch>
            <a:fillRect/>
          </a:stretch>
        </p:blipFill>
        <p:spPr>
          <a:xfrm>
            <a:off x="2690986" y="1278981"/>
            <a:ext cx="2498708" cy="2092371"/>
          </a:xfrm>
          <a:prstGeom prst="rect">
            <a:avLst/>
          </a:prstGeom>
        </p:spPr>
      </p:pic>
      <p:pic>
        <p:nvPicPr>
          <p:cNvPr id="16" name="Picture 15">
            <a:extLst>
              <a:ext uri="{FF2B5EF4-FFF2-40B4-BE49-F238E27FC236}">
                <a16:creationId xmlns:a16="http://schemas.microsoft.com/office/drawing/2014/main" id="{91160BB9-A348-B134-B9FA-830E2115B97F}"/>
              </a:ext>
            </a:extLst>
          </p:cNvPr>
          <p:cNvPicPr>
            <a:picLocks noChangeAspect="1"/>
          </p:cNvPicPr>
          <p:nvPr/>
        </p:nvPicPr>
        <p:blipFill>
          <a:blip r:embed="rId8"/>
          <a:stretch>
            <a:fillRect/>
          </a:stretch>
        </p:blipFill>
        <p:spPr>
          <a:xfrm>
            <a:off x="-1" y="3371353"/>
            <a:ext cx="5189696" cy="3498466"/>
          </a:xfrm>
          <a:prstGeom prst="rect">
            <a:avLst/>
          </a:prstGeom>
        </p:spPr>
      </p:pic>
      <p:pic>
        <p:nvPicPr>
          <p:cNvPr id="18" name="Picture 17">
            <a:extLst>
              <a:ext uri="{FF2B5EF4-FFF2-40B4-BE49-F238E27FC236}">
                <a16:creationId xmlns:a16="http://schemas.microsoft.com/office/drawing/2014/main" id="{EEAE417F-EA71-4C66-6C4D-0B6A8BCD6256}"/>
              </a:ext>
            </a:extLst>
          </p:cNvPr>
          <p:cNvPicPr>
            <a:picLocks noChangeAspect="1"/>
          </p:cNvPicPr>
          <p:nvPr/>
        </p:nvPicPr>
        <p:blipFill rotWithShape="1">
          <a:blip r:embed="rId9"/>
          <a:srcRect b="45458"/>
          <a:stretch/>
        </p:blipFill>
        <p:spPr>
          <a:xfrm>
            <a:off x="0" y="-2215"/>
            <a:ext cx="5189694" cy="1281195"/>
          </a:xfrm>
          <a:prstGeom prst="rect">
            <a:avLst/>
          </a:prstGeom>
        </p:spPr>
      </p:pic>
    </p:spTree>
    <p:extLst>
      <p:ext uri="{BB962C8B-B14F-4D97-AF65-F5344CB8AC3E}">
        <p14:creationId xmlns:p14="http://schemas.microsoft.com/office/powerpoint/2010/main" val="222137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CCFEE9C-303F-410E-825E-0C1AAB753C22}"/>
              </a:ext>
            </a:extLst>
          </p:cNvPr>
          <p:cNvPicPr>
            <a:picLocks noChangeAspect="1"/>
          </p:cNvPicPr>
          <p:nvPr/>
        </p:nvPicPr>
        <p:blipFill rotWithShape="1">
          <a:blip r:embed="rId3"/>
          <a:srcRect t="14345" b="6206"/>
          <a:stretch/>
        </p:blipFill>
        <p:spPr>
          <a:xfrm>
            <a:off x="0" y="0"/>
            <a:ext cx="12192000" cy="6858000"/>
          </a:xfrm>
          <a:prstGeom prst="rect">
            <a:avLst/>
          </a:prstGeom>
        </p:spPr>
      </p:pic>
      <p:sp>
        <p:nvSpPr>
          <p:cNvPr id="11" name="Content Placeholder 10">
            <a:extLst>
              <a:ext uri="{FF2B5EF4-FFF2-40B4-BE49-F238E27FC236}">
                <a16:creationId xmlns:a16="http://schemas.microsoft.com/office/drawing/2014/main" id="{37318A22-4F7F-4D7B-A73B-147C13DD1B50}"/>
              </a:ext>
            </a:extLst>
          </p:cNvPr>
          <p:cNvSpPr>
            <a:spLocks noGrp="1"/>
          </p:cNvSpPr>
          <p:nvPr>
            <p:ph idx="1"/>
          </p:nvPr>
        </p:nvSpPr>
        <p:spPr>
          <a:xfrm>
            <a:off x="838200" y="2900636"/>
            <a:ext cx="3916437" cy="3722690"/>
          </a:xfrm>
        </p:spPr>
        <p:txBody>
          <a:bodyPr>
            <a:normAutofit/>
          </a:bodyPr>
          <a:lstStyle/>
          <a:p>
            <a:pPr marL="0" indent="0">
              <a:buNone/>
            </a:pPr>
            <a:r>
              <a:rPr lang="da-DK" sz="6000" b="1" dirty="0">
                <a:solidFill>
                  <a:schemeClr val="bg1"/>
                </a:solidFill>
                <a:latin typeface="Helvetica" panose="020B0604020202020204" pitchFamily="34" charset="0"/>
                <a:cs typeface="Helvetica" panose="020B0604020202020204" pitchFamily="34" charset="0"/>
              </a:rPr>
              <a:t>Pavement </a:t>
            </a:r>
          </a:p>
          <a:p>
            <a:pPr marL="0" indent="0">
              <a:buNone/>
            </a:pPr>
            <a:r>
              <a:rPr lang="da-DK" sz="6000" b="1" dirty="0">
                <a:solidFill>
                  <a:schemeClr val="bg1"/>
                </a:solidFill>
                <a:latin typeface="Helvetica" panose="020B0604020202020204" pitchFamily="34" charset="0"/>
                <a:cs typeface="Helvetica" panose="020B0604020202020204" pitchFamily="34" charset="0"/>
              </a:rPr>
              <a:t>expertise </a:t>
            </a:r>
          </a:p>
          <a:p>
            <a:pPr marL="0" indent="0">
              <a:buNone/>
            </a:pPr>
            <a:r>
              <a:rPr lang="da-DK" sz="6000" b="1" dirty="0">
                <a:solidFill>
                  <a:schemeClr val="bg1"/>
                </a:solidFill>
                <a:latin typeface="Helvetica" panose="020B0604020202020204" pitchFamily="34" charset="0"/>
                <a:cs typeface="Helvetica" panose="020B0604020202020204" pitchFamily="34" charset="0"/>
              </a:rPr>
              <a:t>in action</a:t>
            </a:r>
          </a:p>
        </p:txBody>
      </p:sp>
      <p:pic>
        <p:nvPicPr>
          <p:cNvPr id="14" name="Graphic 13">
            <a:extLst>
              <a:ext uri="{FF2B5EF4-FFF2-40B4-BE49-F238E27FC236}">
                <a16:creationId xmlns:a16="http://schemas.microsoft.com/office/drawing/2014/main" id="{5B0C8139-F7C2-4017-9C28-0B92E63140C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56230"/>
          <a:stretch/>
        </p:blipFill>
        <p:spPr>
          <a:xfrm>
            <a:off x="6724652" y="3966577"/>
            <a:ext cx="5467348" cy="2891423"/>
          </a:xfrm>
          <a:prstGeom prst="rect">
            <a:avLst/>
          </a:prstGeom>
        </p:spPr>
      </p:pic>
      <p:pic>
        <p:nvPicPr>
          <p:cNvPr id="6" name="Picture 5" descr="Logo&#10;&#10;Description automatically generated">
            <a:extLst>
              <a:ext uri="{FF2B5EF4-FFF2-40B4-BE49-F238E27FC236}">
                <a16:creationId xmlns:a16="http://schemas.microsoft.com/office/drawing/2014/main" id="{31A83204-1115-4E07-8C37-719AF87D5B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2" name="Picture 1" descr="Logo, company name&#10;&#10;Description automatically generated">
            <a:extLst>
              <a:ext uri="{FF2B5EF4-FFF2-40B4-BE49-F238E27FC236}">
                <a16:creationId xmlns:a16="http://schemas.microsoft.com/office/drawing/2014/main" id="{CD0BD8C9-A374-92C9-FA91-7F1C74B146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259555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FE2BF1-304A-4E06-B0B2-EF3B5DFE3E8A}"/>
              </a:ext>
            </a:extLst>
          </p:cNvPr>
          <p:cNvSpPr txBox="1"/>
          <p:nvPr/>
        </p:nvSpPr>
        <p:spPr>
          <a:xfrm>
            <a:off x="5267512" y="2900660"/>
            <a:ext cx="6462033" cy="2031325"/>
          </a:xfrm>
          <a:prstGeom prst="rect">
            <a:avLst/>
          </a:prstGeom>
          <a:noFill/>
        </p:spPr>
        <p:txBody>
          <a:bodyPr wrap="square" rtlCol="0">
            <a:spAutoFit/>
          </a:bodyPr>
          <a:lstStyle/>
          <a:p>
            <a:r>
              <a:rPr lang="en-US" dirty="0">
                <a:latin typeface="Helvetica" panose="020B0604020202020204" pitchFamily="34" charset="0"/>
                <a:ea typeface="Noto Sans" panose="020B0502040504020204" pitchFamily="34" charset="0"/>
                <a:cs typeface="Helvetica" panose="020B0604020202020204" pitchFamily="34" charset="0"/>
              </a:rPr>
              <a:t>M.Sc. in Advanced Robotics Technology, University of Southern Denmark</a:t>
            </a:r>
          </a:p>
          <a:p>
            <a:endParaRPr lang="en-US" dirty="0">
              <a:latin typeface="Helvetica" panose="020B0604020202020204" pitchFamily="34" charset="0"/>
              <a:ea typeface="Noto Sans" panose="020B0502040504020204" pitchFamily="34" charset="0"/>
              <a:cs typeface="Helvetica" panose="020B0604020202020204" pitchFamily="34" charset="0"/>
            </a:endParaRPr>
          </a:p>
          <a:p>
            <a:r>
              <a:rPr lang="en-US" dirty="0">
                <a:latin typeface="Helvetica" panose="020B0604020202020204" pitchFamily="34" charset="0"/>
                <a:ea typeface="Noto Sans" panose="020B0502040504020204" pitchFamily="34" charset="0"/>
                <a:cs typeface="Helvetica" panose="020B0604020202020204" pitchFamily="34" charset="0"/>
              </a:rPr>
              <a:t>Former employments at B&amp;R Industrial Automation, University of Southern Denmark, and Universal Robots.</a:t>
            </a:r>
          </a:p>
          <a:p>
            <a:endParaRPr lang="en-US" dirty="0">
              <a:latin typeface="Helvetica" panose="020B0604020202020204" pitchFamily="34" charset="0"/>
              <a:ea typeface="Noto Sans" panose="020B0502040504020204" pitchFamily="34" charset="0"/>
              <a:cs typeface="Helvetica" panose="020B0604020202020204" pitchFamily="34" charset="0"/>
            </a:endParaRPr>
          </a:p>
          <a:p>
            <a:r>
              <a:rPr lang="en-US" dirty="0">
                <a:latin typeface="Helvetica" panose="020B0604020202020204" pitchFamily="34" charset="0"/>
                <a:ea typeface="Noto Sans" panose="020B0502040504020204" pitchFamily="34" charset="0"/>
                <a:cs typeface="Helvetica" panose="020B0604020202020204" pitchFamily="34" charset="0"/>
              </a:rPr>
              <a:t>Three patents within artificial intelligence</a:t>
            </a:r>
          </a:p>
        </p:txBody>
      </p:sp>
      <p:sp>
        <p:nvSpPr>
          <p:cNvPr id="8" name="Title 1">
            <a:extLst>
              <a:ext uri="{FF2B5EF4-FFF2-40B4-BE49-F238E27FC236}">
                <a16:creationId xmlns:a16="http://schemas.microsoft.com/office/drawing/2014/main" id="{3DD72240-13CC-4570-9D01-04D13FEB8AA6}"/>
              </a:ext>
            </a:extLst>
          </p:cNvPr>
          <p:cNvSpPr>
            <a:spLocks noGrp="1"/>
          </p:cNvSpPr>
          <p:nvPr>
            <p:ph type="title"/>
          </p:nvPr>
        </p:nvSpPr>
        <p:spPr>
          <a:xfrm>
            <a:off x="5267511" y="515567"/>
            <a:ext cx="6629115" cy="1325563"/>
          </a:xfrm>
        </p:spPr>
        <p:txBody>
          <a:bodyPr>
            <a:normAutofit/>
          </a:bodyPr>
          <a:lstStyle/>
          <a:p>
            <a:r>
              <a:rPr lang="da-DK" b="1" dirty="0" err="1">
                <a:solidFill>
                  <a:srgbClr val="0F78BC"/>
                </a:solidFill>
                <a:latin typeface="Helvetica" panose="020B0604020202020204" pitchFamily="34" charset="0"/>
                <a:cs typeface="Helvetica" panose="020B0604020202020204" pitchFamily="34" charset="0"/>
              </a:rPr>
              <a:t>Who</a:t>
            </a:r>
            <a:r>
              <a:rPr lang="da-DK" b="1" dirty="0">
                <a:solidFill>
                  <a:srgbClr val="0F78BC"/>
                </a:solidFill>
                <a:latin typeface="Helvetica" panose="020B0604020202020204" pitchFamily="34" charset="0"/>
                <a:cs typeface="Helvetica" panose="020B0604020202020204" pitchFamily="34" charset="0"/>
              </a:rPr>
              <a:t> am I?</a:t>
            </a:r>
          </a:p>
        </p:txBody>
      </p:sp>
      <p:pic>
        <p:nvPicPr>
          <p:cNvPr id="2" name="Picture 1" descr="A white van on a road&#10;&#10;Description automatically generated with medium confidence">
            <a:extLst>
              <a:ext uri="{FF2B5EF4-FFF2-40B4-BE49-F238E27FC236}">
                <a16:creationId xmlns:a16="http://schemas.microsoft.com/office/drawing/2014/main" id="{304F0A98-7769-6B2D-A2DD-E3DB4E6A7B3C}"/>
              </a:ext>
            </a:extLst>
          </p:cNvPr>
          <p:cNvPicPr>
            <a:picLocks noChangeAspect="1"/>
          </p:cNvPicPr>
          <p:nvPr/>
        </p:nvPicPr>
        <p:blipFill rotWithShape="1">
          <a:blip r:embed="rId3">
            <a:extLst>
              <a:ext uri="{28A0092B-C50C-407E-A947-70E740481C1C}">
                <a14:useLocalDpi xmlns:a14="http://schemas.microsoft.com/office/drawing/2010/main" val="0"/>
              </a:ext>
            </a:extLst>
          </a:blip>
          <a:srcRect l="11727" t="94" r="38821"/>
          <a:stretch/>
        </p:blipFill>
        <p:spPr>
          <a:xfrm>
            <a:off x="-38416" y="0"/>
            <a:ext cx="5086608" cy="6858000"/>
          </a:xfrm>
          <a:prstGeom prst="rect">
            <a:avLst/>
          </a:prstGeom>
        </p:spPr>
      </p:pic>
      <p:sp>
        <p:nvSpPr>
          <p:cNvPr id="3" name="Rectangle 2">
            <a:extLst>
              <a:ext uri="{FF2B5EF4-FFF2-40B4-BE49-F238E27FC236}">
                <a16:creationId xmlns:a16="http://schemas.microsoft.com/office/drawing/2014/main" id="{BE13959A-D8B3-77ED-5EFE-38C60E5CC7CE}"/>
              </a:ext>
            </a:extLst>
          </p:cNvPr>
          <p:cNvSpPr/>
          <p:nvPr/>
        </p:nvSpPr>
        <p:spPr>
          <a:xfrm>
            <a:off x="-38416" y="0"/>
            <a:ext cx="5086608" cy="6858000"/>
          </a:xfrm>
          <a:prstGeom prst="rect">
            <a:avLst/>
          </a:prstGeom>
          <a:solidFill>
            <a:srgbClr val="0F78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Title 1">
            <a:extLst>
              <a:ext uri="{FF2B5EF4-FFF2-40B4-BE49-F238E27FC236}">
                <a16:creationId xmlns:a16="http://schemas.microsoft.com/office/drawing/2014/main" id="{474404C3-C02C-F9F7-AF84-F3C1A59A1610}"/>
              </a:ext>
            </a:extLst>
          </p:cNvPr>
          <p:cNvSpPr txBox="1">
            <a:spLocks/>
          </p:cNvSpPr>
          <p:nvPr/>
        </p:nvSpPr>
        <p:spPr>
          <a:xfrm>
            <a:off x="-38416" y="4148138"/>
            <a:ext cx="508660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b="1" dirty="0">
                <a:solidFill>
                  <a:schemeClr val="bg1"/>
                </a:solidFill>
                <a:latin typeface="Helvetica" panose="020B0604020202020204" pitchFamily="34" charset="0"/>
                <a:cs typeface="Helvetica" panose="020B0604020202020204" pitchFamily="34" charset="0"/>
              </a:rPr>
              <a:t>Emil Vincent Ancker</a:t>
            </a:r>
            <a:br>
              <a:rPr lang="da-DK" sz="2800" b="1" dirty="0">
                <a:solidFill>
                  <a:schemeClr val="bg1"/>
                </a:solidFill>
                <a:latin typeface="Helvetica" panose="020B0604020202020204" pitchFamily="34" charset="0"/>
                <a:cs typeface="Helvetica" panose="020B0604020202020204" pitchFamily="34" charset="0"/>
              </a:rPr>
            </a:br>
            <a:r>
              <a:rPr lang="da-DK" sz="1900" b="1" dirty="0">
                <a:solidFill>
                  <a:schemeClr val="bg1"/>
                </a:solidFill>
                <a:latin typeface="Helvetica" panose="020B0604020202020204" pitchFamily="34" charset="0"/>
                <a:cs typeface="Helvetica" panose="020B0604020202020204" pitchFamily="34" charset="0"/>
              </a:rPr>
              <a:t>R&amp;D Manager, Software &amp; NPD</a:t>
            </a:r>
          </a:p>
          <a:p>
            <a:endParaRPr lang="da-DK" sz="1900" b="1" dirty="0">
              <a:solidFill>
                <a:schemeClr val="bg1"/>
              </a:solidFill>
              <a:latin typeface="Helvetica" panose="020B0604020202020204" pitchFamily="34" charset="0"/>
              <a:cs typeface="Helvetica" panose="020B0604020202020204" pitchFamily="34" charset="0"/>
            </a:endParaRPr>
          </a:p>
          <a:p>
            <a:r>
              <a:rPr lang="da-DK" sz="1900" b="1" dirty="0">
                <a:solidFill>
                  <a:schemeClr val="bg1"/>
                </a:solidFill>
                <a:latin typeface="Helvetica" panose="020B0604020202020204" pitchFamily="34" charset="0"/>
                <a:cs typeface="Helvetica" panose="020B0604020202020204" pitchFamily="34" charset="0"/>
              </a:rPr>
              <a:t>evr@dynatest.com</a:t>
            </a:r>
          </a:p>
        </p:txBody>
      </p:sp>
      <p:pic>
        <p:nvPicPr>
          <p:cNvPr id="1026" name="F0368C74-BBF6-4AE7-B777-6297064BFAB8" descr="881C74C8-EAD0-4702-9B9F-CBFD163AF5CA.jpg">
            <a:extLst>
              <a:ext uri="{FF2B5EF4-FFF2-40B4-BE49-F238E27FC236}">
                <a16:creationId xmlns:a16="http://schemas.microsoft.com/office/drawing/2014/main" id="{86517A56-2FDB-1D92-FD21-BCCDED914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988" b="8973"/>
          <a:stretch/>
        </p:blipFill>
        <p:spPr bwMode="auto">
          <a:xfrm>
            <a:off x="1068580" y="433552"/>
            <a:ext cx="2636938" cy="341323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Logo&#10;&#10;Description automatically generated">
            <a:extLst>
              <a:ext uri="{FF2B5EF4-FFF2-40B4-BE49-F238E27FC236}">
                <a16:creationId xmlns:a16="http://schemas.microsoft.com/office/drawing/2014/main" id="{DE10ED2D-596B-1865-867D-F7B53BC0CE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A48C3A72-7F28-07F3-FE07-32A224C06A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1616809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FE2BF1-304A-4E06-B0B2-EF3B5DFE3E8A}"/>
              </a:ext>
            </a:extLst>
          </p:cNvPr>
          <p:cNvSpPr txBox="1"/>
          <p:nvPr/>
        </p:nvSpPr>
        <p:spPr>
          <a:xfrm>
            <a:off x="5267512" y="2900660"/>
            <a:ext cx="6629114" cy="2585323"/>
          </a:xfrm>
          <a:prstGeom prst="rect">
            <a:avLst/>
          </a:prstGeom>
          <a:noFill/>
        </p:spPr>
        <p:txBody>
          <a:bodyPr wrap="square" rtlCol="0">
            <a:spAutoFit/>
          </a:bodyPr>
          <a:lstStyle/>
          <a:p>
            <a:pPr marL="285750" indent="-285750">
              <a:buBlip>
                <a:blip r:embed="rId3"/>
              </a:buBlip>
            </a:pPr>
            <a:r>
              <a:rPr lang="en-US" dirty="0">
                <a:latin typeface="Helvetica" panose="020B0604020202020204" pitchFamily="34" charset="0"/>
                <a:ea typeface="Noto Sans" panose="020B0502040504020204" pitchFamily="34" charset="0"/>
                <a:cs typeface="Helvetica" panose="020B0604020202020204" pitchFamily="34" charset="0"/>
              </a:rPr>
              <a:t>Dynatest A/S has a long history within road profiling</a:t>
            </a:r>
          </a:p>
          <a:p>
            <a:pPr marL="285750" indent="-285750">
              <a:buBlip>
                <a:blip r:embed="rId3"/>
              </a:buBlip>
            </a:pPr>
            <a:r>
              <a:rPr lang="en-US" dirty="0">
                <a:latin typeface="Helvetica" panose="020B0604020202020204" pitchFamily="34" charset="0"/>
                <a:ea typeface="Noto Sans" panose="020B0502040504020204" pitchFamily="34" charset="0"/>
                <a:cs typeface="Helvetica" panose="020B0604020202020204" pitchFamily="34" charset="0"/>
              </a:rPr>
              <a:t>World-class systems for data acquisition and data analysis</a:t>
            </a:r>
          </a:p>
          <a:p>
            <a:pPr marL="742950" lvl="1" indent="-285750">
              <a:buBlip>
                <a:blip r:embed="rId3"/>
              </a:buBlip>
            </a:pPr>
            <a:r>
              <a:rPr lang="en-US" dirty="0">
                <a:latin typeface="Helvetica" panose="020B0604020202020204" pitchFamily="34" charset="0"/>
                <a:ea typeface="Noto Sans" panose="020B0502040504020204" pitchFamily="34" charset="0"/>
                <a:cs typeface="Helvetica" panose="020B0604020202020204" pitchFamily="34" charset="0"/>
              </a:rPr>
              <a:t>Multi Functional Vehicle (MFV)</a:t>
            </a:r>
          </a:p>
          <a:p>
            <a:pPr marL="742950" lvl="1" indent="-285750">
              <a:buBlip>
                <a:blip r:embed="rId3"/>
              </a:buBlip>
            </a:pPr>
            <a:r>
              <a:rPr lang="en-US" dirty="0">
                <a:latin typeface="Helvetica" panose="020B0604020202020204" pitchFamily="34" charset="0"/>
                <a:ea typeface="Noto Sans" panose="020B0502040504020204" pitchFamily="34" charset="0"/>
                <a:cs typeface="Helvetica" panose="020B0604020202020204" pitchFamily="34" charset="0"/>
              </a:rPr>
              <a:t>Dynatest Explorer</a:t>
            </a:r>
          </a:p>
          <a:p>
            <a:pPr marL="285750" indent="-285750">
              <a:buFont typeface="Arial" panose="020B0604020202020204" pitchFamily="34" charset="0"/>
              <a:buChar char="•"/>
            </a:pPr>
            <a:endParaRPr lang="en-US" dirty="0">
              <a:latin typeface="Helvetica" panose="020B0604020202020204" pitchFamily="34" charset="0"/>
              <a:ea typeface="Noto Sans" panose="020B0502040504020204" pitchFamily="34" charset="0"/>
              <a:cs typeface="Helvetica" panose="020B0604020202020204" pitchFamily="34" charset="0"/>
            </a:endParaRPr>
          </a:p>
          <a:p>
            <a:r>
              <a:rPr lang="en-US" i="1" dirty="0">
                <a:latin typeface="Helvetica" panose="020B0604020202020204" pitchFamily="34" charset="0"/>
                <a:ea typeface="Noto Sans" panose="020B0502040504020204" pitchFamily="34" charset="0"/>
                <a:cs typeface="Helvetica" panose="020B0604020202020204" pitchFamily="34" charset="0"/>
              </a:rPr>
              <a:t>We feel the need to develop our road profiling business further!</a:t>
            </a:r>
          </a:p>
          <a:p>
            <a:endParaRPr lang="en-US" i="1" dirty="0">
              <a:latin typeface="Helvetica" panose="020B0604020202020204" pitchFamily="34" charset="0"/>
              <a:ea typeface="Noto Sans" panose="020B0502040504020204" pitchFamily="34" charset="0"/>
              <a:cs typeface="Helvetica" panose="020B0604020202020204" pitchFamily="34" charset="0"/>
            </a:endParaRPr>
          </a:p>
          <a:p>
            <a:r>
              <a:rPr lang="en-US" i="1" dirty="0">
                <a:latin typeface="Helvetica" panose="020B0604020202020204" pitchFamily="34" charset="0"/>
                <a:ea typeface="Noto Sans" panose="020B0502040504020204" pitchFamily="34" charset="0"/>
                <a:cs typeface="Helvetica" panose="020B0604020202020204" pitchFamily="34" charset="0"/>
              </a:rPr>
              <a:t>The next step is…</a:t>
            </a:r>
          </a:p>
          <a:p>
            <a:endParaRPr lang="en-US" i="1" dirty="0">
              <a:latin typeface="Helvetica" panose="020B0604020202020204" pitchFamily="34" charset="0"/>
              <a:ea typeface="Noto Sans" panose="020B0502040504020204" pitchFamily="34" charset="0"/>
              <a:cs typeface="Helvetica" panose="020B0604020202020204" pitchFamily="34" charset="0"/>
            </a:endParaRPr>
          </a:p>
        </p:txBody>
      </p:sp>
      <p:sp>
        <p:nvSpPr>
          <p:cNvPr id="8" name="Title 1">
            <a:extLst>
              <a:ext uri="{FF2B5EF4-FFF2-40B4-BE49-F238E27FC236}">
                <a16:creationId xmlns:a16="http://schemas.microsoft.com/office/drawing/2014/main" id="{3DD72240-13CC-4570-9D01-04D13FEB8AA6}"/>
              </a:ext>
            </a:extLst>
          </p:cNvPr>
          <p:cNvSpPr>
            <a:spLocks noGrp="1"/>
          </p:cNvSpPr>
          <p:nvPr>
            <p:ph type="title"/>
          </p:nvPr>
        </p:nvSpPr>
        <p:spPr>
          <a:xfrm>
            <a:off x="5267511" y="515567"/>
            <a:ext cx="6629115" cy="1325563"/>
          </a:xfrm>
        </p:spPr>
        <p:txBody>
          <a:bodyPr>
            <a:normAutofit fontScale="90000"/>
          </a:bodyPr>
          <a:lstStyle/>
          <a:p>
            <a:r>
              <a:rPr lang="da-DK" b="1" dirty="0" err="1">
                <a:solidFill>
                  <a:srgbClr val="0F78BC"/>
                </a:solidFill>
                <a:latin typeface="Helvetica" panose="020B0604020202020204" pitchFamily="34" charset="0"/>
                <a:cs typeface="Helvetica" panose="020B0604020202020204" pitchFamily="34" charset="0"/>
              </a:rPr>
              <a:t>Why</a:t>
            </a:r>
            <a:r>
              <a:rPr lang="da-DK" b="1" dirty="0">
                <a:solidFill>
                  <a:srgbClr val="0F78BC"/>
                </a:solidFill>
                <a:latin typeface="Helvetica" panose="020B0604020202020204" pitchFamily="34" charset="0"/>
                <a:cs typeface="Helvetica" panose="020B0604020202020204" pitchFamily="34" charset="0"/>
              </a:rPr>
              <a:t> am I </a:t>
            </a:r>
            <a:r>
              <a:rPr lang="da-DK" b="1" dirty="0" err="1">
                <a:solidFill>
                  <a:srgbClr val="0F78BC"/>
                </a:solidFill>
                <a:latin typeface="Helvetica" panose="020B0604020202020204" pitchFamily="34" charset="0"/>
                <a:cs typeface="Helvetica" panose="020B0604020202020204" pitchFamily="34" charset="0"/>
              </a:rPr>
              <a:t>presenting</a:t>
            </a:r>
            <a:r>
              <a:rPr lang="da-DK" b="1" dirty="0">
                <a:solidFill>
                  <a:srgbClr val="0F78BC"/>
                </a:solidFill>
                <a:latin typeface="Helvetica" panose="020B0604020202020204" pitchFamily="34" charset="0"/>
                <a:cs typeface="Helvetica" panose="020B0604020202020204" pitchFamily="34" charset="0"/>
              </a:rPr>
              <a:t> </a:t>
            </a:r>
            <a:r>
              <a:rPr lang="da-DK" b="1" dirty="0" err="1">
                <a:solidFill>
                  <a:srgbClr val="0F78BC"/>
                </a:solidFill>
                <a:latin typeface="Helvetica" panose="020B0604020202020204" pitchFamily="34" charset="0"/>
                <a:cs typeface="Helvetica" panose="020B0604020202020204" pitchFamily="34" charset="0"/>
              </a:rPr>
              <a:t>about</a:t>
            </a:r>
            <a:r>
              <a:rPr lang="da-DK" b="1" dirty="0">
                <a:solidFill>
                  <a:srgbClr val="0F78BC"/>
                </a:solidFill>
                <a:latin typeface="Helvetica" panose="020B0604020202020204" pitchFamily="34" charset="0"/>
                <a:cs typeface="Helvetica" panose="020B0604020202020204" pitchFamily="34" charset="0"/>
              </a:rPr>
              <a:t> AI </a:t>
            </a:r>
            <a:r>
              <a:rPr lang="da-DK" b="1" dirty="0" err="1">
                <a:solidFill>
                  <a:srgbClr val="0F78BC"/>
                </a:solidFill>
                <a:latin typeface="Helvetica" panose="020B0604020202020204" pitchFamily="34" charset="0"/>
                <a:cs typeface="Helvetica" panose="020B0604020202020204" pitchFamily="34" charset="0"/>
              </a:rPr>
              <a:t>methods</a:t>
            </a:r>
            <a:r>
              <a:rPr lang="da-DK" b="1" dirty="0">
                <a:solidFill>
                  <a:srgbClr val="0F78BC"/>
                </a:solidFill>
                <a:latin typeface="Helvetica" panose="020B0604020202020204" pitchFamily="34" charset="0"/>
                <a:cs typeface="Helvetica" panose="020B0604020202020204" pitchFamily="34" charset="0"/>
              </a:rPr>
              <a:t> for pavement </a:t>
            </a:r>
            <a:r>
              <a:rPr lang="da-DK" b="1" dirty="0" err="1">
                <a:solidFill>
                  <a:srgbClr val="0F78BC"/>
                </a:solidFill>
                <a:latin typeface="Helvetica" panose="020B0604020202020204" pitchFamily="34" charset="0"/>
                <a:cs typeface="Helvetica" panose="020B0604020202020204" pitchFamily="34" charset="0"/>
              </a:rPr>
              <a:t>inspection</a:t>
            </a:r>
            <a:r>
              <a:rPr lang="da-DK" b="1" dirty="0">
                <a:solidFill>
                  <a:srgbClr val="0F78BC"/>
                </a:solidFill>
                <a:latin typeface="Helvetica" panose="020B0604020202020204" pitchFamily="34" charset="0"/>
                <a:cs typeface="Helvetica" panose="020B0604020202020204" pitchFamily="34" charset="0"/>
              </a:rPr>
              <a:t>?</a:t>
            </a:r>
          </a:p>
        </p:txBody>
      </p:sp>
      <p:pic>
        <p:nvPicPr>
          <p:cNvPr id="2" name="Picture 1" descr="A white van on a road&#10;&#10;Description automatically generated with medium confidence">
            <a:extLst>
              <a:ext uri="{FF2B5EF4-FFF2-40B4-BE49-F238E27FC236}">
                <a16:creationId xmlns:a16="http://schemas.microsoft.com/office/drawing/2014/main" id="{304F0A98-7769-6B2D-A2DD-E3DB4E6A7B3C}"/>
              </a:ext>
            </a:extLst>
          </p:cNvPr>
          <p:cNvPicPr>
            <a:picLocks noChangeAspect="1"/>
          </p:cNvPicPr>
          <p:nvPr/>
        </p:nvPicPr>
        <p:blipFill rotWithShape="1">
          <a:blip r:embed="rId4">
            <a:extLst>
              <a:ext uri="{28A0092B-C50C-407E-A947-70E740481C1C}">
                <a14:useLocalDpi xmlns:a14="http://schemas.microsoft.com/office/drawing/2010/main" val="0"/>
              </a:ext>
            </a:extLst>
          </a:blip>
          <a:srcRect l="11727" t="94" r="38821"/>
          <a:stretch/>
        </p:blipFill>
        <p:spPr>
          <a:xfrm>
            <a:off x="-38416" y="0"/>
            <a:ext cx="5086608" cy="6858000"/>
          </a:xfrm>
          <a:prstGeom prst="rect">
            <a:avLst/>
          </a:prstGeom>
        </p:spPr>
      </p:pic>
      <p:pic>
        <p:nvPicPr>
          <p:cNvPr id="3" name="Picture 2" descr="Logo&#10;&#10;Description automatically generated">
            <a:extLst>
              <a:ext uri="{FF2B5EF4-FFF2-40B4-BE49-F238E27FC236}">
                <a16:creationId xmlns:a16="http://schemas.microsoft.com/office/drawing/2014/main" id="{7A01FBDC-590D-F5B6-5028-1E80327C9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4" name="Picture 3" descr="Logo, company name&#10;&#10;Description automatically generated">
            <a:extLst>
              <a:ext uri="{FF2B5EF4-FFF2-40B4-BE49-F238E27FC236}">
                <a16:creationId xmlns:a16="http://schemas.microsoft.com/office/drawing/2014/main" id="{F6E47CC5-6022-E260-2043-800EC9F6CF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2378851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78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D523-B67E-424A-9D4D-12111A0BBB0B}"/>
              </a:ext>
            </a:extLst>
          </p:cNvPr>
          <p:cNvSpPr>
            <a:spLocks noGrp="1"/>
          </p:cNvSpPr>
          <p:nvPr>
            <p:ph type="ctrTitle"/>
          </p:nvPr>
        </p:nvSpPr>
        <p:spPr>
          <a:xfrm>
            <a:off x="1" y="868362"/>
            <a:ext cx="12192000" cy="2387600"/>
          </a:xfrm>
        </p:spPr>
        <p:txBody>
          <a:bodyPr/>
          <a:lstStyle/>
          <a:p>
            <a:r>
              <a:rPr lang="en-US" b="1" dirty="0">
                <a:solidFill>
                  <a:schemeClr val="bg1"/>
                </a:solidFill>
                <a:latin typeface="Helvetica" panose="020B0604020202020204" pitchFamily="34" charset="0"/>
                <a:cs typeface="Helvetica" panose="020B0604020202020204" pitchFamily="34" charset="0"/>
              </a:rPr>
              <a:t>Pavement Crack Detection</a:t>
            </a:r>
            <a:endParaRPr lang="da-DK" b="1" dirty="0">
              <a:solidFill>
                <a:schemeClr val="bg1"/>
              </a:solidFill>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950BC902-070E-4F98-BF0F-8C3A0EC6295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6230"/>
          <a:stretch/>
        </p:blipFill>
        <p:spPr>
          <a:xfrm>
            <a:off x="6724652" y="3966577"/>
            <a:ext cx="5467348" cy="2891423"/>
          </a:xfrm>
          <a:prstGeom prst="rect">
            <a:avLst/>
          </a:prstGeom>
        </p:spPr>
      </p:pic>
      <p:sp>
        <p:nvSpPr>
          <p:cNvPr id="5" name="Subtitle 4">
            <a:extLst>
              <a:ext uri="{FF2B5EF4-FFF2-40B4-BE49-F238E27FC236}">
                <a16:creationId xmlns:a16="http://schemas.microsoft.com/office/drawing/2014/main" id="{E981B762-8AF4-FF48-420D-6FB55C610E04}"/>
              </a:ext>
            </a:extLst>
          </p:cNvPr>
          <p:cNvSpPr>
            <a:spLocks noGrp="1"/>
          </p:cNvSpPr>
          <p:nvPr>
            <p:ph type="subTitle" idx="1"/>
          </p:nvPr>
        </p:nvSpPr>
        <p:spPr>
          <a:xfrm>
            <a:off x="-235670" y="3574758"/>
            <a:ext cx="12663340" cy="1655762"/>
          </a:xfrm>
        </p:spPr>
        <p:txBody>
          <a:bodyPr>
            <a:normAutofit/>
          </a:bodyPr>
          <a:lstStyle/>
          <a:p>
            <a:r>
              <a:rPr lang="en-US" sz="2600" b="1" dirty="0">
                <a:solidFill>
                  <a:srgbClr val="95CCAC"/>
                </a:solidFill>
              </a:rPr>
              <a:t>Our experiments regarding the use of neural networks for pavement crack detection</a:t>
            </a:r>
            <a:endParaRPr lang="da-DK" sz="2600" b="1" dirty="0">
              <a:solidFill>
                <a:srgbClr val="95CCAC"/>
              </a:solidFill>
            </a:endParaRPr>
          </a:p>
        </p:txBody>
      </p:sp>
      <p:pic>
        <p:nvPicPr>
          <p:cNvPr id="3" name="Picture 2" descr="Logo&#10;&#10;Description automatically generated">
            <a:extLst>
              <a:ext uri="{FF2B5EF4-FFF2-40B4-BE49-F238E27FC236}">
                <a16:creationId xmlns:a16="http://schemas.microsoft.com/office/drawing/2014/main" id="{2FE34D28-CE41-B622-663D-ED890CA16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4" name="Picture 3" descr="Logo, company name&#10;&#10;Description automatically generated">
            <a:extLst>
              <a:ext uri="{FF2B5EF4-FFF2-40B4-BE49-F238E27FC236}">
                <a16:creationId xmlns:a16="http://schemas.microsoft.com/office/drawing/2014/main" id="{61CA6BE7-05AA-6873-3C73-8F98CB5045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Tree>
    <p:extLst>
      <p:ext uri="{BB962C8B-B14F-4D97-AF65-F5344CB8AC3E}">
        <p14:creationId xmlns:p14="http://schemas.microsoft.com/office/powerpoint/2010/main" val="2108475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a:xfrm>
            <a:off x="712076" y="361429"/>
            <a:ext cx="10000594" cy="1325563"/>
          </a:xfrm>
        </p:spPr>
        <p:txBody>
          <a:bodyPr/>
          <a:lstStyle/>
          <a:p>
            <a:r>
              <a:rPr lang="en-US" b="1" dirty="0">
                <a:solidFill>
                  <a:srgbClr val="0F78BC"/>
                </a:solidFill>
                <a:latin typeface="Helvetica" panose="020B0604020202020204" pitchFamily="34" charset="0"/>
                <a:cs typeface="Helvetica" panose="020B0604020202020204" pitchFamily="34" charset="0"/>
              </a:rPr>
              <a:t>S</a:t>
            </a:r>
            <a:r>
              <a:rPr lang="da-DK" b="1" dirty="0" err="1">
                <a:solidFill>
                  <a:srgbClr val="0F78BC"/>
                </a:solidFill>
                <a:latin typeface="Helvetica" panose="020B0604020202020204" pitchFamily="34" charset="0"/>
                <a:cs typeface="Helvetica" panose="020B0604020202020204" pitchFamily="34" charset="0"/>
              </a:rPr>
              <a:t>ounds</a:t>
            </a:r>
            <a:r>
              <a:rPr lang="da-DK" b="1" dirty="0">
                <a:solidFill>
                  <a:srgbClr val="0F78BC"/>
                </a:solidFill>
                <a:latin typeface="Helvetica" panose="020B0604020202020204" pitchFamily="34" charset="0"/>
                <a:cs typeface="Helvetica" panose="020B0604020202020204" pitchFamily="34" charset="0"/>
              </a:rPr>
              <a:t> </a:t>
            </a:r>
            <a:r>
              <a:rPr lang="da-DK" b="1" dirty="0" err="1">
                <a:solidFill>
                  <a:srgbClr val="0F78BC"/>
                </a:solidFill>
                <a:latin typeface="Helvetica" panose="020B0604020202020204" pitchFamily="34" charset="0"/>
                <a:cs typeface="Helvetica" panose="020B0604020202020204" pitchFamily="34" charset="0"/>
              </a:rPr>
              <a:t>easy</a:t>
            </a:r>
            <a:r>
              <a:rPr lang="da-DK" b="1" dirty="0">
                <a:solidFill>
                  <a:srgbClr val="0F78BC"/>
                </a:solidFill>
                <a:latin typeface="Helvetica" panose="020B0604020202020204" pitchFamily="34" charset="0"/>
                <a:cs typeface="Helvetica" panose="020B0604020202020204" pitchFamily="34" charset="0"/>
              </a:rPr>
              <a:t>… </a:t>
            </a:r>
            <a:r>
              <a:rPr lang="da-DK" b="1" dirty="0" err="1">
                <a:solidFill>
                  <a:srgbClr val="0F78BC"/>
                </a:solidFill>
                <a:latin typeface="Helvetica" panose="020B0604020202020204" pitchFamily="34" charset="0"/>
                <a:cs typeface="Helvetica" panose="020B0604020202020204" pitchFamily="34" charset="0"/>
              </a:rPr>
              <a:t>Why</a:t>
            </a:r>
            <a:r>
              <a:rPr lang="da-DK" b="1" dirty="0">
                <a:solidFill>
                  <a:srgbClr val="0F78BC"/>
                </a:solidFill>
                <a:latin typeface="Helvetica" panose="020B0604020202020204" pitchFamily="34" charset="0"/>
                <a:cs typeface="Helvetica" panose="020B0604020202020204" pitchFamily="34" charset="0"/>
              </a:rPr>
              <a:t> is it </a:t>
            </a:r>
            <a:r>
              <a:rPr lang="da-DK" b="1" dirty="0" err="1">
                <a:solidFill>
                  <a:srgbClr val="0F78BC"/>
                </a:solidFill>
                <a:latin typeface="Helvetica" panose="020B0604020202020204" pitchFamily="34" charset="0"/>
                <a:cs typeface="Helvetica" panose="020B0604020202020204" pitchFamily="34" charset="0"/>
              </a:rPr>
              <a:t>hard</a:t>
            </a:r>
            <a:r>
              <a:rPr lang="da-DK" b="1" dirty="0">
                <a:solidFill>
                  <a:srgbClr val="0F78BC"/>
                </a:solidFill>
                <a:latin typeface="Helvetica" panose="020B0604020202020204" pitchFamily="34" charset="0"/>
                <a:cs typeface="Helvetica" panose="020B0604020202020204" pitchFamily="34" charset="0"/>
              </a:rPr>
              <a:t>?</a:t>
            </a:r>
          </a:p>
        </p:txBody>
      </p:sp>
      <p:sp>
        <p:nvSpPr>
          <p:cNvPr id="3" name="Content Placeholder 2">
            <a:extLst>
              <a:ext uri="{FF2B5EF4-FFF2-40B4-BE49-F238E27FC236}">
                <a16:creationId xmlns:a16="http://schemas.microsoft.com/office/drawing/2014/main" id="{8280FDC7-75D2-44AC-A9EA-5A0FE018A31D}"/>
              </a:ext>
            </a:extLst>
          </p:cNvPr>
          <p:cNvSpPr>
            <a:spLocks noGrp="1"/>
          </p:cNvSpPr>
          <p:nvPr>
            <p:ph idx="1"/>
          </p:nvPr>
        </p:nvSpPr>
        <p:spPr>
          <a:xfrm>
            <a:off x="206756" y="1591916"/>
            <a:ext cx="5885793" cy="4351338"/>
          </a:xfrm>
        </p:spPr>
        <p:txBody>
          <a:bodyPr>
            <a:normAutofit/>
          </a:bodyPr>
          <a:lstStyle/>
          <a:p>
            <a:pPr>
              <a:buBlip>
                <a:blip r:embed="rId3"/>
              </a:buBlip>
            </a:pPr>
            <a:r>
              <a:rPr lang="en-US" sz="1800" dirty="0">
                <a:latin typeface="Helvetica" panose="020B0604020202020204" pitchFamily="34" charset="0"/>
                <a:cs typeface="Helvetica" panose="020B0604020202020204" pitchFamily="34" charset="0"/>
              </a:rPr>
              <a:t>Complex backgrounds &amp; inhomogeneity of cracks</a:t>
            </a:r>
          </a:p>
          <a:p>
            <a:pPr>
              <a:buBlip>
                <a:blip r:embed="rId3"/>
              </a:buBlip>
            </a:pPr>
            <a:r>
              <a:rPr lang="en-US" sz="1800" dirty="0">
                <a:latin typeface="Helvetica" panose="020B0604020202020204" pitchFamily="34" charset="0"/>
                <a:cs typeface="Helvetica" panose="020B0604020202020204" pitchFamily="34" charset="0"/>
              </a:rPr>
              <a:t>Outdoor computer vision</a:t>
            </a:r>
          </a:p>
          <a:p>
            <a:pPr lvl="1">
              <a:buBlip>
                <a:blip r:embed="rId3"/>
              </a:buBlip>
            </a:pPr>
            <a:r>
              <a:rPr lang="en-US" sz="1600" dirty="0">
                <a:latin typeface="Helvetica" panose="020B0604020202020204" pitchFamily="34" charset="0"/>
                <a:cs typeface="Helvetica" panose="020B0604020202020204" pitchFamily="34" charset="0"/>
              </a:rPr>
              <a:t>Light conditions</a:t>
            </a:r>
          </a:p>
          <a:p>
            <a:pPr lvl="1">
              <a:buBlip>
                <a:blip r:embed="rId3"/>
              </a:buBlip>
            </a:pPr>
            <a:r>
              <a:rPr lang="en-US" sz="1600" dirty="0">
                <a:latin typeface="Helvetica" panose="020B0604020202020204" pitchFamily="34" charset="0"/>
                <a:cs typeface="Helvetica" panose="020B0604020202020204" pitchFamily="34" charset="0"/>
              </a:rPr>
              <a:t>Weather conditions</a:t>
            </a:r>
          </a:p>
          <a:p>
            <a:pPr lvl="1">
              <a:buBlip>
                <a:blip r:embed="rId3"/>
              </a:buBlip>
            </a:pPr>
            <a:r>
              <a:rPr lang="en-US" sz="1600" dirty="0">
                <a:latin typeface="Helvetica" panose="020B0604020202020204" pitchFamily="34" charset="0"/>
                <a:cs typeface="Helvetica" panose="020B0604020202020204" pitchFamily="34" charset="0"/>
              </a:rPr>
              <a:t>Foreign objects</a:t>
            </a:r>
          </a:p>
          <a:p>
            <a:pPr lvl="1">
              <a:buBlip>
                <a:blip r:embed="rId3"/>
              </a:buBlip>
            </a:pPr>
            <a:r>
              <a:rPr lang="en-US" sz="1600" dirty="0">
                <a:latin typeface="Helvetica" panose="020B0604020202020204" pitchFamily="34" charset="0"/>
                <a:cs typeface="Helvetica" panose="020B0604020202020204" pitchFamily="34" charset="0"/>
              </a:rPr>
              <a:t>Disturbances</a:t>
            </a:r>
          </a:p>
          <a:p>
            <a:pPr>
              <a:buBlip>
                <a:blip r:embed="rId3"/>
              </a:buBlip>
            </a:pPr>
            <a:r>
              <a:rPr lang="en-US" sz="1800" dirty="0">
                <a:latin typeface="Helvetica" panose="020B0604020202020204" pitchFamily="34" charset="0"/>
                <a:cs typeface="Helvetica" panose="020B0604020202020204" pitchFamily="34" charset="0"/>
              </a:rPr>
              <a:t>Imbalanced data</a:t>
            </a:r>
          </a:p>
          <a:p>
            <a:pPr>
              <a:buBlip>
                <a:blip r:embed="rId3"/>
              </a:buBlip>
            </a:pPr>
            <a:r>
              <a:rPr lang="en-US" sz="1800" dirty="0">
                <a:latin typeface="Helvetica" panose="020B0604020202020204" pitchFamily="34" charset="0"/>
                <a:cs typeface="Helvetica" panose="020B0604020202020204" pitchFamily="34" charset="0"/>
              </a:rPr>
              <a:t>Why AI?</a:t>
            </a:r>
          </a:p>
        </p:txBody>
      </p:sp>
      <p:pic>
        <p:nvPicPr>
          <p:cNvPr id="4" name="Picture 3" descr="Logo&#10;&#10;Description automatically generated">
            <a:extLst>
              <a:ext uri="{FF2B5EF4-FFF2-40B4-BE49-F238E27FC236}">
                <a16:creationId xmlns:a16="http://schemas.microsoft.com/office/drawing/2014/main" id="{C4235A11-36DD-51D6-E2AA-645B8B194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610B7821-9295-8580-0CE9-89698B637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1026" name="Picture 2" descr="Slippage Cracking">
            <a:extLst>
              <a:ext uri="{FF2B5EF4-FFF2-40B4-BE49-F238E27FC236}">
                <a16:creationId xmlns:a16="http://schemas.microsoft.com/office/drawing/2014/main" id="{F4633AC5-4134-3F5D-7B9D-D9AF39105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1593" y="1623961"/>
            <a:ext cx="3064587" cy="18177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phalt Depression">
            <a:extLst>
              <a:ext uri="{FF2B5EF4-FFF2-40B4-BE49-F238E27FC236}">
                <a16:creationId xmlns:a16="http://schemas.microsoft.com/office/drawing/2014/main" id="{D22FC76B-691B-2F31-CE0B-D3DEBA904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1592" y="3567815"/>
            <a:ext cx="3064587" cy="18177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utting">
            <a:extLst>
              <a:ext uri="{FF2B5EF4-FFF2-40B4-BE49-F238E27FC236}">
                <a16:creationId xmlns:a16="http://schemas.microsoft.com/office/drawing/2014/main" id="{599C7EC8-3A99-47F3-0187-5935797A6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7231" y="3567815"/>
            <a:ext cx="3064587" cy="18177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oint Reflection Crack">
            <a:extLst>
              <a:ext uri="{FF2B5EF4-FFF2-40B4-BE49-F238E27FC236}">
                <a16:creationId xmlns:a16="http://schemas.microsoft.com/office/drawing/2014/main" id="{F292D426-2BC1-02A0-B8CE-0FFC0FA05F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7233" y="1623961"/>
            <a:ext cx="3064587" cy="1817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574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da-DK" b="1" dirty="0">
                <a:solidFill>
                  <a:srgbClr val="0F78BC"/>
                </a:solidFill>
                <a:latin typeface="Helvetica" panose="020B0604020202020204" pitchFamily="34" charset="0"/>
                <a:cs typeface="Helvetica" panose="020B0604020202020204" pitchFamily="34" charset="0"/>
              </a:rPr>
              <a:t>The Fundamentals</a:t>
            </a:r>
          </a:p>
        </p:txBody>
      </p:sp>
      <p:sp>
        <p:nvSpPr>
          <p:cNvPr id="3" name="Content Placeholder 2">
            <a:extLst>
              <a:ext uri="{FF2B5EF4-FFF2-40B4-BE49-F238E27FC236}">
                <a16:creationId xmlns:a16="http://schemas.microsoft.com/office/drawing/2014/main" id="{8280FDC7-75D2-44AC-A9EA-5A0FE018A31D}"/>
              </a:ext>
            </a:extLst>
          </p:cNvPr>
          <p:cNvSpPr>
            <a:spLocks noGrp="1"/>
          </p:cNvSpPr>
          <p:nvPr>
            <p:ph idx="1"/>
          </p:nvPr>
        </p:nvSpPr>
        <p:spPr>
          <a:xfrm>
            <a:off x="155957" y="1581259"/>
            <a:ext cx="10515600" cy="4351338"/>
          </a:xfrm>
        </p:spPr>
        <p:txBody>
          <a:bodyPr>
            <a:normAutofit/>
          </a:bodyPr>
          <a:lstStyle/>
          <a:p>
            <a:pPr marL="0" indent="0">
              <a:buNone/>
            </a:pPr>
            <a:r>
              <a:rPr lang="en-US" sz="2400" b="1" dirty="0">
                <a:latin typeface="Helvetica" panose="020B0604020202020204" pitchFamily="34" charset="0"/>
                <a:cs typeface="Helvetica" panose="020B0604020202020204" pitchFamily="34" charset="0"/>
              </a:rPr>
              <a:t>Labelled dataset</a:t>
            </a:r>
          </a:p>
          <a:p>
            <a:pPr lvl="1">
              <a:buBlip>
                <a:blip r:embed="rId3"/>
              </a:buBlip>
            </a:pPr>
            <a:r>
              <a:rPr lang="en-US" sz="1800" dirty="0">
                <a:latin typeface="Helvetica" panose="020B0604020202020204" pitchFamily="34" charset="0"/>
                <a:cs typeface="Helvetica" panose="020B0604020202020204" pitchFamily="34" charset="0"/>
              </a:rPr>
              <a:t>Collect it yourself</a:t>
            </a:r>
          </a:p>
          <a:p>
            <a:pPr lvl="1">
              <a:buBlip>
                <a:blip r:embed="rId3"/>
              </a:buBlip>
            </a:pPr>
            <a:r>
              <a:rPr lang="en-US" sz="1800" dirty="0">
                <a:latin typeface="Helvetica" panose="020B0604020202020204" pitchFamily="34" charset="0"/>
                <a:cs typeface="Helvetica" panose="020B0604020202020204" pitchFamily="34" charset="0"/>
              </a:rPr>
              <a:t>Public datasets</a:t>
            </a:r>
          </a:p>
          <a:p>
            <a:pPr lvl="2">
              <a:buBlip>
                <a:blip r:embed="rId3"/>
              </a:buBlip>
            </a:pPr>
            <a:r>
              <a:rPr lang="en-US" sz="1400" dirty="0">
                <a:latin typeface="Helvetica" panose="020B0604020202020204" pitchFamily="34" charset="0"/>
                <a:cs typeface="Helvetica" panose="020B0604020202020204" pitchFamily="34" charset="0"/>
              </a:rPr>
              <a:t>German Asphalt Pavement Distress Dataset (GAPs)</a:t>
            </a:r>
          </a:p>
          <a:p>
            <a:pPr lvl="2">
              <a:buBlip>
                <a:blip r:embed="rId3"/>
              </a:buBlip>
            </a:pPr>
            <a:r>
              <a:rPr lang="en-US" sz="1400" dirty="0">
                <a:latin typeface="Helvetica" panose="020B0604020202020204" pitchFamily="34" charset="0"/>
                <a:cs typeface="Helvetica" panose="020B0604020202020204" pitchFamily="34" charset="0"/>
              </a:rPr>
              <a:t>CRACK500</a:t>
            </a:r>
          </a:p>
          <a:p>
            <a:pPr lvl="2">
              <a:buBlip>
                <a:blip r:embed="rId3"/>
              </a:buBlip>
            </a:pPr>
            <a:r>
              <a:rPr lang="en-US" sz="1400" dirty="0" err="1">
                <a:latin typeface="Helvetica" panose="020B0604020202020204" pitchFamily="34" charset="0"/>
                <a:cs typeface="Helvetica" panose="020B0604020202020204" pitchFamily="34" charset="0"/>
              </a:rPr>
              <a:t>CrackTree</a:t>
            </a:r>
            <a:endParaRPr lang="en-US" sz="1400" dirty="0">
              <a:latin typeface="Helvetica" panose="020B0604020202020204" pitchFamily="34" charset="0"/>
              <a:cs typeface="Helvetica" panose="020B0604020202020204" pitchFamily="34" charset="0"/>
            </a:endParaRPr>
          </a:p>
          <a:p>
            <a:pPr lvl="2">
              <a:buBlip>
                <a:blip r:embed="rId3"/>
              </a:buBlip>
            </a:pPr>
            <a:r>
              <a:rPr lang="en-US" sz="1400" dirty="0">
                <a:latin typeface="Helvetica" panose="020B0604020202020204" pitchFamily="34" charset="0"/>
                <a:cs typeface="Helvetica" panose="020B0604020202020204" pitchFamily="34" charset="0"/>
              </a:rPr>
              <a:t>RDD2020</a:t>
            </a:r>
          </a:p>
          <a:p>
            <a:pPr marL="0" indent="0">
              <a:buNone/>
            </a:pPr>
            <a:r>
              <a:rPr lang="en-US" sz="2400" dirty="0">
                <a:latin typeface="Helvetica" panose="020B0604020202020204" pitchFamily="34" charset="0"/>
                <a:cs typeface="Helvetica" panose="020B0604020202020204" pitchFamily="34" charset="0"/>
              </a:rPr>
              <a:t>Segmentation vs Detection</a:t>
            </a:r>
          </a:p>
          <a:p>
            <a:pPr marL="0" indent="0">
              <a:buNone/>
            </a:pPr>
            <a:endParaRPr lang="en-US" sz="2400" dirty="0">
              <a:latin typeface="Helvetica" panose="020B0604020202020204" pitchFamily="34" charset="0"/>
              <a:cs typeface="Helvetica" panose="020B0604020202020204" pitchFamily="34" charset="0"/>
            </a:endParaRPr>
          </a:p>
          <a:p>
            <a:pPr marL="0" indent="0">
              <a:buNone/>
            </a:pPr>
            <a:r>
              <a:rPr lang="en-US" sz="2400" dirty="0">
                <a:latin typeface="Helvetica" panose="020B0604020202020204" pitchFamily="34" charset="0"/>
                <a:cs typeface="Helvetica" panose="020B0604020202020204" pitchFamily="34" charset="0"/>
              </a:rPr>
              <a:t>FPHBN</a:t>
            </a:r>
          </a:p>
          <a:p>
            <a:pPr>
              <a:buBlip>
                <a:blip r:embed="rId3"/>
              </a:buBlip>
            </a:pPr>
            <a:r>
              <a:rPr lang="en-US" sz="2400" dirty="0">
                <a:latin typeface="Helvetica" panose="020B0604020202020204" pitchFamily="34" charset="0"/>
                <a:cs typeface="Helvetica" panose="020B0604020202020204" pitchFamily="34" charset="0"/>
              </a:rPr>
              <a:t>Feature pyramid</a:t>
            </a:r>
          </a:p>
          <a:p>
            <a:pPr>
              <a:buBlip>
                <a:blip r:embed="rId3"/>
              </a:buBlip>
            </a:pPr>
            <a:r>
              <a:rPr lang="en-US" sz="2400" dirty="0">
                <a:latin typeface="Helvetica" panose="020B0604020202020204" pitchFamily="34" charset="0"/>
                <a:cs typeface="Helvetica" panose="020B0604020202020204" pitchFamily="34" charset="0"/>
              </a:rPr>
              <a:t>Hierarchical boosting network</a:t>
            </a:r>
          </a:p>
          <a:p>
            <a:endParaRPr lang="en-US" sz="2400" dirty="0">
              <a:latin typeface="Helvetica" panose="020B0604020202020204" pitchFamily="34" charset="0"/>
              <a:cs typeface="Helvetica"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55BDA11C-B2BB-8F55-2A15-EE6DF7B7A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32DA730C-46E6-D194-AB80-AF4C8009F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10" name="Picture 9">
            <a:extLst>
              <a:ext uri="{FF2B5EF4-FFF2-40B4-BE49-F238E27FC236}">
                <a16:creationId xmlns:a16="http://schemas.microsoft.com/office/drawing/2014/main" id="{77C065C2-31FB-1043-2F7E-637524F9FFA2}"/>
              </a:ext>
            </a:extLst>
          </p:cNvPr>
          <p:cNvPicPr>
            <a:picLocks noChangeAspect="1"/>
          </p:cNvPicPr>
          <p:nvPr/>
        </p:nvPicPr>
        <p:blipFill>
          <a:blip r:embed="rId6"/>
          <a:stretch>
            <a:fillRect/>
          </a:stretch>
        </p:blipFill>
        <p:spPr>
          <a:xfrm>
            <a:off x="5602193" y="1681274"/>
            <a:ext cx="6615377" cy="3254462"/>
          </a:xfrm>
          <a:prstGeom prst="rect">
            <a:avLst/>
          </a:prstGeom>
        </p:spPr>
      </p:pic>
    </p:spTree>
    <p:extLst>
      <p:ext uri="{BB962C8B-B14F-4D97-AF65-F5344CB8AC3E}">
        <p14:creationId xmlns:p14="http://schemas.microsoft.com/office/powerpoint/2010/main" val="355865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da-DK" b="1" dirty="0">
                <a:solidFill>
                  <a:srgbClr val="0F78BC"/>
                </a:solidFill>
                <a:latin typeface="Helvetica" panose="020B0604020202020204" pitchFamily="34" charset="0"/>
                <a:cs typeface="Helvetica" panose="020B0604020202020204" pitchFamily="34" charset="0"/>
              </a:rPr>
              <a:t>The Fundamentals</a:t>
            </a:r>
          </a:p>
        </p:txBody>
      </p:sp>
      <p:sp>
        <p:nvSpPr>
          <p:cNvPr id="3" name="Content Placeholder 2">
            <a:extLst>
              <a:ext uri="{FF2B5EF4-FFF2-40B4-BE49-F238E27FC236}">
                <a16:creationId xmlns:a16="http://schemas.microsoft.com/office/drawing/2014/main" id="{8280FDC7-75D2-44AC-A9EA-5A0FE018A31D}"/>
              </a:ext>
            </a:extLst>
          </p:cNvPr>
          <p:cNvSpPr>
            <a:spLocks noGrp="1"/>
          </p:cNvSpPr>
          <p:nvPr>
            <p:ph idx="1"/>
          </p:nvPr>
        </p:nvSpPr>
        <p:spPr>
          <a:xfrm>
            <a:off x="275568" y="1801107"/>
            <a:ext cx="10515600" cy="4351338"/>
          </a:xfrm>
        </p:spPr>
        <p:txBody>
          <a:bodyPr>
            <a:normAutofit/>
          </a:bodyPr>
          <a:lstStyle/>
          <a:p>
            <a:pPr marL="0" indent="0">
              <a:buNone/>
            </a:pPr>
            <a:r>
              <a:rPr lang="en-US" sz="2400" dirty="0">
                <a:latin typeface="Helvetica" panose="020B0604020202020204" pitchFamily="34" charset="0"/>
                <a:cs typeface="Helvetica" panose="020B0604020202020204" pitchFamily="34" charset="0"/>
              </a:rPr>
              <a:t>Labelled dataset</a:t>
            </a:r>
          </a:p>
          <a:p>
            <a:pPr lvl="1">
              <a:buBlip>
                <a:blip r:embed="rId3"/>
              </a:buBlip>
            </a:pPr>
            <a:r>
              <a:rPr lang="en-US" sz="1800" dirty="0">
                <a:latin typeface="Helvetica" panose="020B0604020202020204" pitchFamily="34" charset="0"/>
                <a:cs typeface="Helvetica" panose="020B0604020202020204" pitchFamily="34" charset="0"/>
              </a:rPr>
              <a:t>Collect it yourself</a:t>
            </a:r>
          </a:p>
          <a:p>
            <a:pPr lvl="1">
              <a:buBlip>
                <a:blip r:embed="rId3"/>
              </a:buBlip>
            </a:pPr>
            <a:r>
              <a:rPr lang="en-US" sz="1800" dirty="0">
                <a:latin typeface="Helvetica" panose="020B0604020202020204" pitchFamily="34" charset="0"/>
                <a:cs typeface="Helvetica" panose="020B0604020202020204" pitchFamily="34" charset="0"/>
              </a:rPr>
              <a:t>Public datasets</a:t>
            </a:r>
          </a:p>
          <a:p>
            <a:pPr lvl="2">
              <a:buBlip>
                <a:blip r:embed="rId3"/>
              </a:buBlip>
            </a:pPr>
            <a:r>
              <a:rPr lang="en-US" sz="1400" dirty="0">
                <a:latin typeface="Helvetica" panose="020B0604020202020204" pitchFamily="34" charset="0"/>
                <a:cs typeface="Helvetica" panose="020B0604020202020204" pitchFamily="34" charset="0"/>
              </a:rPr>
              <a:t>German Asphalt Pavement Distress Dataset (GAPs)</a:t>
            </a:r>
          </a:p>
          <a:p>
            <a:pPr lvl="2">
              <a:buBlip>
                <a:blip r:embed="rId3"/>
              </a:buBlip>
            </a:pPr>
            <a:r>
              <a:rPr lang="en-US" sz="1400" dirty="0">
                <a:latin typeface="Helvetica" panose="020B0604020202020204" pitchFamily="34" charset="0"/>
                <a:cs typeface="Helvetica" panose="020B0604020202020204" pitchFamily="34" charset="0"/>
              </a:rPr>
              <a:t>CRACK500</a:t>
            </a:r>
          </a:p>
          <a:p>
            <a:pPr lvl="2">
              <a:buBlip>
                <a:blip r:embed="rId3"/>
              </a:buBlip>
            </a:pPr>
            <a:r>
              <a:rPr lang="en-US" sz="1400" dirty="0" err="1">
                <a:latin typeface="Helvetica" panose="020B0604020202020204" pitchFamily="34" charset="0"/>
                <a:cs typeface="Helvetica" panose="020B0604020202020204" pitchFamily="34" charset="0"/>
              </a:rPr>
              <a:t>CrackTree</a:t>
            </a:r>
            <a:endParaRPr lang="en-US" sz="1400" dirty="0">
              <a:latin typeface="Helvetica" panose="020B0604020202020204" pitchFamily="34" charset="0"/>
              <a:cs typeface="Helvetica" panose="020B0604020202020204" pitchFamily="34" charset="0"/>
            </a:endParaRPr>
          </a:p>
          <a:p>
            <a:pPr lvl="2">
              <a:buBlip>
                <a:blip r:embed="rId3"/>
              </a:buBlip>
            </a:pPr>
            <a:r>
              <a:rPr lang="en-US" sz="1400" dirty="0">
                <a:latin typeface="Helvetica" panose="020B0604020202020204" pitchFamily="34" charset="0"/>
                <a:cs typeface="Helvetica" panose="020B0604020202020204" pitchFamily="34" charset="0"/>
              </a:rPr>
              <a:t>RDD2020</a:t>
            </a:r>
          </a:p>
          <a:p>
            <a:pPr marL="0" indent="0">
              <a:buNone/>
            </a:pPr>
            <a:r>
              <a:rPr lang="en-US" sz="2400" b="1" dirty="0">
                <a:latin typeface="Helvetica" panose="020B0604020202020204" pitchFamily="34" charset="0"/>
                <a:cs typeface="Helvetica" panose="020B0604020202020204" pitchFamily="34" charset="0"/>
              </a:rPr>
              <a:t>Segmentation vs Detection</a:t>
            </a:r>
          </a:p>
          <a:p>
            <a:pPr marL="0" indent="0">
              <a:buNone/>
            </a:pPr>
            <a:endParaRPr lang="en-US" sz="1800" dirty="0">
              <a:latin typeface="Helvetica" panose="020B0604020202020204" pitchFamily="34" charset="0"/>
              <a:cs typeface="Helvetica" panose="020B0604020202020204" pitchFamily="34" charset="0"/>
            </a:endParaRPr>
          </a:p>
          <a:p>
            <a:pPr marL="0" indent="0">
              <a:buNone/>
            </a:pPr>
            <a:r>
              <a:rPr lang="en-US" sz="2400" dirty="0">
                <a:latin typeface="Helvetica" panose="020B0604020202020204" pitchFamily="34" charset="0"/>
                <a:cs typeface="Helvetica" panose="020B0604020202020204" pitchFamily="34" charset="0"/>
              </a:rPr>
              <a:t>FPHBN</a:t>
            </a:r>
          </a:p>
          <a:p>
            <a:pPr>
              <a:buBlip>
                <a:blip r:embed="rId3"/>
              </a:buBlip>
            </a:pPr>
            <a:r>
              <a:rPr lang="en-US" sz="1800" dirty="0">
                <a:latin typeface="Helvetica" panose="020B0604020202020204" pitchFamily="34" charset="0"/>
                <a:cs typeface="Helvetica" panose="020B0604020202020204" pitchFamily="34" charset="0"/>
              </a:rPr>
              <a:t>Feature pyramid</a:t>
            </a:r>
          </a:p>
          <a:p>
            <a:pPr>
              <a:buBlip>
                <a:blip r:embed="rId3"/>
              </a:buBlip>
            </a:pPr>
            <a:r>
              <a:rPr lang="en-US" sz="1800" dirty="0">
                <a:latin typeface="Helvetica" panose="020B0604020202020204" pitchFamily="34" charset="0"/>
                <a:cs typeface="Helvetica" panose="020B0604020202020204" pitchFamily="34" charset="0"/>
              </a:rPr>
              <a:t>Hierarchical boosting network</a:t>
            </a:r>
          </a:p>
          <a:p>
            <a:endParaRPr lang="en-US" sz="1800" dirty="0">
              <a:latin typeface="Helvetica" panose="020B0604020202020204" pitchFamily="34" charset="0"/>
              <a:cs typeface="Helvetica"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55BDA11C-B2BB-8F55-2A15-EE6DF7B7A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32DA730C-46E6-D194-AB80-AF4C8009F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pic>
        <p:nvPicPr>
          <p:cNvPr id="7" name="Picture 6">
            <a:extLst>
              <a:ext uri="{FF2B5EF4-FFF2-40B4-BE49-F238E27FC236}">
                <a16:creationId xmlns:a16="http://schemas.microsoft.com/office/drawing/2014/main" id="{EA4B7BF5-2158-D70E-DD41-5364D84E59F5}"/>
              </a:ext>
            </a:extLst>
          </p:cNvPr>
          <p:cNvPicPr>
            <a:picLocks noChangeAspect="1"/>
          </p:cNvPicPr>
          <p:nvPr/>
        </p:nvPicPr>
        <p:blipFill>
          <a:blip r:embed="rId6"/>
          <a:stretch>
            <a:fillRect/>
          </a:stretch>
        </p:blipFill>
        <p:spPr>
          <a:xfrm>
            <a:off x="5688593" y="2008777"/>
            <a:ext cx="3096057" cy="1838582"/>
          </a:xfrm>
          <a:prstGeom prst="rect">
            <a:avLst/>
          </a:prstGeom>
        </p:spPr>
      </p:pic>
      <p:pic>
        <p:nvPicPr>
          <p:cNvPr id="11" name="Picture 10">
            <a:extLst>
              <a:ext uri="{FF2B5EF4-FFF2-40B4-BE49-F238E27FC236}">
                <a16:creationId xmlns:a16="http://schemas.microsoft.com/office/drawing/2014/main" id="{E289D208-FA61-CD51-B3DF-E1E0F2AC95D8}"/>
              </a:ext>
            </a:extLst>
          </p:cNvPr>
          <p:cNvPicPr>
            <a:picLocks noChangeAspect="1"/>
          </p:cNvPicPr>
          <p:nvPr/>
        </p:nvPicPr>
        <p:blipFill>
          <a:blip r:embed="rId7"/>
          <a:stretch>
            <a:fillRect/>
          </a:stretch>
        </p:blipFill>
        <p:spPr>
          <a:xfrm>
            <a:off x="8959039" y="2046883"/>
            <a:ext cx="3077004" cy="1800476"/>
          </a:xfrm>
          <a:prstGeom prst="rect">
            <a:avLst/>
          </a:prstGeom>
        </p:spPr>
      </p:pic>
      <p:sp>
        <p:nvSpPr>
          <p:cNvPr id="12" name="TextBox 11">
            <a:extLst>
              <a:ext uri="{FF2B5EF4-FFF2-40B4-BE49-F238E27FC236}">
                <a16:creationId xmlns:a16="http://schemas.microsoft.com/office/drawing/2014/main" id="{E930CD16-C161-697E-E14D-5F2309A9D8DF}"/>
              </a:ext>
            </a:extLst>
          </p:cNvPr>
          <p:cNvSpPr txBox="1"/>
          <p:nvPr/>
        </p:nvSpPr>
        <p:spPr>
          <a:xfrm>
            <a:off x="6362206" y="3847359"/>
            <a:ext cx="1672509" cy="276999"/>
          </a:xfrm>
          <a:prstGeom prst="rect">
            <a:avLst/>
          </a:prstGeom>
          <a:noFill/>
        </p:spPr>
        <p:txBody>
          <a:bodyPr wrap="none" rtlCol="0">
            <a:spAutoFit/>
          </a:bodyPr>
          <a:lstStyle/>
          <a:p>
            <a:r>
              <a:rPr lang="en-US" sz="1200" dirty="0"/>
              <a:t>Figure: object detection</a:t>
            </a:r>
            <a:endParaRPr lang="da-DK" sz="1200" dirty="0"/>
          </a:p>
        </p:txBody>
      </p:sp>
      <p:sp>
        <p:nvSpPr>
          <p:cNvPr id="13" name="TextBox 12">
            <a:extLst>
              <a:ext uri="{FF2B5EF4-FFF2-40B4-BE49-F238E27FC236}">
                <a16:creationId xmlns:a16="http://schemas.microsoft.com/office/drawing/2014/main" id="{D3721902-A42E-78DF-09D1-BC3D5B11E7C7}"/>
              </a:ext>
            </a:extLst>
          </p:cNvPr>
          <p:cNvSpPr txBox="1"/>
          <p:nvPr/>
        </p:nvSpPr>
        <p:spPr>
          <a:xfrm>
            <a:off x="9662541" y="3838276"/>
            <a:ext cx="1934825" cy="276999"/>
          </a:xfrm>
          <a:prstGeom prst="rect">
            <a:avLst/>
          </a:prstGeom>
          <a:noFill/>
        </p:spPr>
        <p:txBody>
          <a:bodyPr wrap="none" rtlCol="0">
            <a:spAutoFit/>
          </a:bodyPr>
          <a:lstStyle/>
          <a:p>
            <a:r>
              <a:rPr lang="en-US" sz="1200" dirty="0"/>
              <a:t>Figure: object segmentation</a:t>
            </a:r>
            <a:endParaRPr lang="da-DK" sz="1200" dirty="0"/>
          </a:p>
        </p:txBody>
      </p:sp>
    </p:spTree>
    <p:extLst>
      <p:ext uri="{BB962C8B-B14F-4D97-AF65-F5344CB8AC3E}">
        <p14:creationId xmlns:p14="http://schemas.microsoft.com/office/powerpoint/2010/main" val="1103742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480-671C-4BE5-B811-5365EB76517E}"/>
              </a:ext>
            </a:extLst>
          </p:cNvPr>
          <p:cNvSpPr>
            <a:spLocks noGrp="1"/>
          </p:cNvSpPr>
          <p:nvPr>
            <p:ph type="title"/>
          </p:nvPr>
        </p:nvSpPr>
        <p:spPr/>
        <p:txBody>
          <a:bodyPr/>
          <a:lstStyle/>
          <a:p>
            <a:r>
              <a:rPr lang="da-DK" b="1" dirty="0">
                <a:solidFill>
                  <a:srgbClr val="0F78BC"/>
                </a:solidFill>
                <a:latin typeface="Helvetica" panose="020B0604020202020204" pitchFamily="34" charset="0"/>
                <a:cs typeface="Helvetica" panose="020B0604020202020204" pitchFamily="34" charset="0"/>
              </a:rPr>
              <a:t>The Fundamentals</a:t>
            </a:r>
          </a:p>
        </p:txBody>
      </p:sp>
      <p:sp>
        <p:nvSpPr>
          <p:cNvPr id="3" name="Content Placeholder 2">
            <a:extLst>
              <a:ext uri="{FF2B5EF4-FFF2-40B4-BE49-F238E27FC236}">
                <a16:creationId xmlns:a16="http://schemas.microsoft.com/office/drawing/2014/main" id="{8280FDC7-75D2-44AC-A9EA-5A0FE018A31D}"/>
              </a:ext>
            </a:extLst>
          </p:cNvPr>
          <p:cNvSpPr>
            <a:spLocks noGrp="1"/>
          </p:cNvSpPr>
          <p:nvPr>
            <p:ph idx="1"/>
          </p:nvPr>
        </p:nvSpPr>
        <p:spPr/>
        <p:txBody>
          <a:bodyPr>
            <a:normAutofit lnSpcReduction="10000"/>
          </a:bodyPr>
          <a:lstStyle/>
          <a:p>
            <a:pPr marL="0" indent="0">
              <a:buNone/>
            </a:pPr>
            <a:r>
              <a:rPr lang="en-US" sz="2400" dirty="0">
                <a:latin typeface="Helvetica" panose="020B0604020202020204" pitchFamily="34" charset="0"/>
                <a:cs typeface="Helvetica" panose="020B0604020202020204" pitchFamily="34" charset="0"/>
              </a:rPr>
              <a:t>Labelled dataset</a:t>
            </a:r>
          </a:p>
          <a:p>
            <a:pPr lvl="1">
              <a:buBlip>
                <a:blip r:embed="rId3"/>
              </a:buBlip>
            </a:pPr>
            <a:r>
              <a:rPr lang="en-US" sz="1800" dirty="0">
                <a:latin typeface="Helvetica" panose="020B0604020202020204" pitchFamily="34" charset="0"/>
                <a:cs typeface="Helvetica" panose="020B0604020202020204" pitchFamily="34" charset="0"/>
              </a:rPr>
              <a:t>Collect it yourself</a:t>
            </a:r>
          </a:p>
          <a:p>
            <a:pPr lvl="1">
              <a:buBlip>
                <a:blip r:embed="rId3"/>
              </a:buBlip>
            </a:pPr>
            <a:r>
              <a:rPr lang="en-US" sz="1800" dirty="0">
                <a:latin typeface="Helvetica" panose="020B0604020202020204" pitchFamily="34" charset="0"/>
                <a:cs typeface="Helvetica" panose="020B0604020202020204" pitchFamily="34" charset="0"/>
              </a:rPr>
              <a:t>Public datasets</a:t>
            </a:r>
          </a:p>
          <a:p>
            <a:pPr lvl="2">
              <a:buBlip>
                <a:blip r:embed="rId3"/>
              </a:buBlip>
            </a:pPr>
            <a:r>
              <a:rPr lang="en-US" sz="1400" dirty="0">
                <a:latin typeface="Helvetica" panose="020B0604020202020204" pitchFamily="34" charset="0"/>
                <a:cs typeface="Helvetica" panose="020B0604020202020204" pitchFamily="34" charset="0"/>
              </a:rPr>
              <a:t>German Asphalt Pavement Distress Dataset (GAPs)</a:t>
            </a:r>
          </a:p>
          <a:p>
            <a:pPr lvl="2">
              <a:buBlip>
                <a:blip r:embed="rId3"/>
              </a:buBlip>
            </a:pPr>
            <a:r>
              <a:rPr lang="en-US" sz="1400" dirty="0">
                <a:latin typeface="Helvetica" panose="020B0604020202020204" pitchFamily="34" charset="0"/>
                <a:cs typeface="Helvetica" panose="020B0604020202020204" pitchFamily="34" charset="0"/>
              </a:rPr>
              <a:t>CRACK500</a:t>
            </a:r>
          </a:p>
          <a:p>
            <a:pPr lvl="2">
              <a:buBlip>
                <a:blip r:embed="rId3"/>
              </a:buBlip>
            </a:pPr>
            <a:r>
              <a:rPr lang="en-US" sz="1400" dirty="0" err="1">
                <a:latin typeface="Helvetica" panose="020B0604020202020204" pitchFamily="34" charset="0"/>
                <a:cs typeface="Helvetica" panose="020B0604020202020204" pitchFamily="34" charset="0"/>
              </a:rPr>
              <a:t>CrackTree</a:t>
            </a:r>
            <a:endParaRPr lang="en-US" sz="1400" dirty="0">
              <a:latin typeface="Helvetica" panose="020B0604020202020204" pitchFamily="34" charset="0"/>
              <a:cs typeface="Helvetica" panose="020B0604020202020204" pitchFamily="34" charset="0"/>
            </a:endParaRPr>
          </a:p>
          <a:p>
            <a:pPr lvl="2">
              <a:buBlip>
                <a:blip r:embed="rId3"/>
              </a:buBlip>
            </a:pPr>
            <a:r>
              <a:rPr lang="en-US" sz="1400" dirty="0">
                <a:latin typeface="Helvetica" panose="020B0604020202020204" pitchFamily="34" charset="0"/>
                <a:cs typeface="Helvetica" panose="020B0604020202020204" pitchFamily="34" charset="0"/>
              </a:rPr>
              <a:t>RDD2020</a:t>
            </a:r>
          </a:p>
          <a:p>
            <a:pPr marL="0" indent="0">
              <a:buNone/>
            </a:pPr>
            <a:r>
              <a:rPr lang="en-US" sz="2400" dirty="0">
                <a:latin typeface="Helvetica" panose="020B0604020202020204" pitchFamily="34" charset="0"/>
                <a:cs typeface="Helvetica" panose="020B0604020202020204" pitchFamily="34" charset="0"/>
              </a:rPr>
              <a:t>Segmentation vs Detection</a:t>
            </a:r>
          </a:p>
          <a:p>
            <a:pPr marL="0" indent="0">
              <a:buNone/>
            </a:pPr>
            <a:endParaRPr lang="en-US" sz="1800" dirty="0">
              <a:latin typeface="Helvetica" panose="020B0604020202020204" pitchFamily="34" charset="0"/>
              <a:cs typeface="Helvetica" panose="020B0604020202020204" pitchFamily="34" charset="0"/>
            </a:endParaRPr>
          </a:p>
          <a:p>
            <a:pPr marL="0" indent="0">
              <a:buNone/>
            </a:pPr>
            <a:r>
              <a:rPr lang="en-US" sz="2400" b="1" dirty="0">
                <a:latin typeface="Helvetica" panose="020B0604020202020204" pitchFamily="34" charset="0"/>
                <a:cs typeface="Helvetica" panose="020B0604020202020204" pitchFamily="34" charset="0"/>
              </a:rPr>
              <a:t>FPHBN</a:t>
            </a:r>
          </a:p>
          <a:p>
            <a:pPr>
              <a:buBlip>
                <a:blip r:embed="rId3"/>
              </a:buBlip>
            </a:pPr>
            <a:r>
              <a:rPr lang="en-US" sz="1800" dirty="0">
                <a:latin typeface="Helvetica" panose="020B0604020202020204" pitchFamily="34" charset="0"/>
                <a:cs typeface="Helvetica" panose="020B0604020202020204" pitchFamily="34" charset="0"/>
              </a:rPr>
              <a:t>Feature pyramid</a:t>
            </a:r>
          </a:p>
          <a:p>
            <a:pPr>
              <a:buBlip>
                <a:blip r:embed="rId3"/>
              </a:buBlip>
            </a:pPr>
            <a:r>
              <a:rPr lang="en-US" sz="1800" dirty="0">
                <a:latin typeface="Helvetica" panose="020B0604020202020204" pitchFamily="34" charset="0"/>
                <a:cs typeface="Helvetica" panose="020B0604020202020204" pitchFamily="34" charset="0"/>
              </a:rPr>
              <a:t>Hierarchical boosting network</a:t>
            </a:r>
          </a:p>
          <a:p>
            <a:pPr>
              <a:buBlip>
                <a:blip r:embed="rId3"/>
              </a:buBlip>
            </a:pPr>
            <a:r>
              <a:rPr lang="en-US" sz="1800" dirty="0">
                <a:latin typeface="Helvetica" panose="020B0604020202020204" pitchFamily="34" charset="0"/>
                <a:cs typeface="Helvetica" panose="020B0604020202020204" pitchFamily="34" charset="0"/>
              </a:rPr>
              <a:t>Why use this structure for crack detection?</a:t>
            </a:r>
          </a:p>
          <a:p>
            <a:endParaRPr lang="en-US" sz="1800" dirty="0">
              <a:latin typeface="Helvetica" panose="020B0604020202020204" pitchFamily="34" charset="0"/>
              <a:cs typeface="Helvetica"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55BDA11C-B2BB-8F55-2A15-EE6DF7B7A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230" y="6321314"/>
            <a:ext cx="1828804" cy="443485"/>
          </a:xfrm>
          <a:prstGeom prst="rect">
            <a:avLst/>
          </a:prstGeom>
        </p:spPr>
      </p:pic>
      <p:pic>
        <p:nvPicPr>
          <p:cNvPr id="6" name="Picture 5" descr="Logo, company name&#10;&#10;Description automatically generated">
            <a:extLst>
              <a:ext uri="{FF2B5EF4-FFF2-40B4-BE49-F238E27FC236}">
                <a16:creationId xmlns:a16="http://schemas.microsoft.com/office/drawing/2014/main" id="{32DA730C-46E6-D194-AB80-AF4C8009F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806" y="5567469"/>
            <a:ext cx="1072237" cy="609676"/>
          </a:xfrm>
          <a:prstGeom prst="rect">
            <a:avLst/>
          </a:prstGeom>
        </p:spPr>
      </p:pic>
      <p:sp>
        <p:nvSpPr>
          <p:cNvPr id="8" name="TextBox 7">
            <a:extLst>
              <a:ext uri="{FF2B5EF4-FFF2-40B4-BE49-F238E27FC236}">
                <a16:creationId xmlns:a16="http://schemas.microsoft.com/office/drawing/2014/main" id="{AC307B72-E596-4C80-E87B-19F953FFDD30}"/>
              </a:ext>
            </a:extLst>
          </p:cNvPr>
          <p:cNvSpPr txBox="1"/>
          <p:nvPr/>
        </p:nvSpPr>
        <p:spPr>
          <a:xfrm>
            <a:off x="278797" y="6426245"/>
            <a:ext cx="9159401" cy="338554"/>
          </a:xfrm>
          <a:prstGeom prst="rect">
            <a:avLst/>
          </a:prstGeom>
          <a:noFill/>
        </p:spPr>
        <p:txBody>
          <a:bodyPr wrap="square">
            <a:spAutoFit/>
          </a:bodyPr>
          <a:lstStyle/>
          <a:p>
            <a:r>
              <a:rPr lang="da-DK" sz="800" b="0" i="0" dirty="0">
                <a:solidFill>
                  <a:srgbClr val="222222"/>
                </a:solidFill>
                <a:effectLst/>
                <a:latin typeface="Arial" panose="020B0604020202020204" pitchFamily="34" charset="0"/>
              </a:rPr>
              <a:t>[2] Yang, F., Zhang, L., Yu, S., </a:t>
            </a:r>
            <a:r>
              <a:rPr lang="da-DK" sz="800" b="0" i="0" dirty="0" err="1">
                <a:solidFill>
                  <a:srgbClr val="222222"/>
                </a:solidFill>
                <a:effectLst/>
                <a:latin typeface="Arial" panose="020B0604020202020204" pitchFamily="34" charset="0"/>
              </a:rPr>
              <a:t>Prokhorov</a:t>
            </a:r>
            <a:r>
              <a:rPr lang="da-DK" sz="800" b="0" i="0" dirty="0">
                <a:solidFill>
                  <a:srgbClr val="222222"/>
                </a:solidFill>
                <a:effectLst/>
                <a:latin typeface="Arial" panose="020B0604020202020204" pitchFamily="34" charset="0"/>
              </a:rPr>
              <a:t>, D., Mei, X., &amp; Ling, H. (2019). Feature </a:t>
            </a:r>
            <a:r>
              <a:rPr lang="da-DK" sz="800" b="0" i="0" dirty="0" err="1">
                <a:solidFill>
                  <a:srgbClr val="222222"/>
                </a:solidFill>
                <a:effectLst/>
                <a:latin typeface="Arial" panose="020B0604020202020204" pitchFamily="34" charset="0"/>
              </a:rPr>
              <a:t>pyramid</a:t>
            </a:r>
            <a:r>
              <a:rPr lang="da-DK" sz="800" b="0" i="0" dirty="0">
                <a:solidFill>
                  <a:srgbClr val="222222"/>
                </a:solidFill>
                <a:effectLst/>
                <a:latin typeface="Arial" panose="020B0604020202020204" pitchFamily="34" charset="0"/>
              </a:rPr>
              <a:t> and </a:t>
            </a:r>
            <a:r>
              <a:rPr lang="da-DK" sz="800" b="0" i="0" dirty="0" err="1">
                <a:solidFill>
                  <a:srgbClr val="222222"/>
                </a:solidFill>
                <a:effectLst/>
                <a:latin typeface="Arial" panose="020B0604020202020204" pitchFamily="34" charset="0"/>
              </a:rPr>
              <a:t>hierarchical</a:t>
            </a:r>
            <a:r>
              <a:rPr lang="da-DK" sz="800" b="0" i="0" dirty="0">
                <a:solidFill>
                  <a:srgbClr val="222222"/>
                </a:solidFill>
                <a:effectLst/>
                <a:latin typeface="Arial" panose="020B0604020202020204" pitchFamily="34" charset="0"/>
              </a:rPr>
              <a:t> </a:t>
            </a:r>
            <a:r>
              <a:rPr lang="da-DK" sz="800" b="0" i="0" dirty="0" err="1">
                <a:solidFill>
                  <a:srgbClr val="222222"/>
                </a:solidFill>
                <a:effectLst/>
                <a:latin typeface="Arial" panose="020B0604020202020204" pitchFamily="34" charset="0"/>
              </a:rPr>
              <a:t>boosting</a:t>
            </a:r>
            <a:r>
              <a:rPr lang="da-DK" sz="800" b="0" i="0" dirty="0">
                <a:solidFill>
                  <a:srgbClr val="222222"/>
                </a:solidFill>
                <a:effectLst/>
                <a:latin typeface="Arial" panose="020B0604020202020204" pitchFamily="34" charset="0"/>
              </a:rPr>
              <a:t> </a:t>
            </a:r>
            <a:r>
              <a:rPr lang="da-DK" sz="800" b="0" i="0" dirty="0" err="1">
                <a:solidFill>
                  <a:srgbClr val="222222"/>
                </a:solidFill>
                <a:effectLst/>
                <a:latin typeface="Arial" panose="020B0604020202020204" pitchFamily="34" charset="0"/>
              </a:rPr>
              <a:t>network</a:t>
            </a:r>
            <a:r>
              <a:rPr lang="da-DK" sz="800" b="0" i="0" dirty="0">
                <a:solidFill>
                  <a:srgbClr val="222222"/>
                </a:solidFill>
                <a:effectLst/>
                <a:latin typeface="Arial" panose="020B0604020202020204" pitchFamily="34" charset="0"/>
              </a:rPr>
              <a:t> for pavement crack </a:t>
            </a:r>
            <a:r>
              <a:rPr lang="da-DK" sz="800" b="0" i="0" dirty="0" err="1">
                <a:solidFill>
                  <a:srgbClr val="222222"/>
                </a:solidFill>
                <a:effectLst/>
                <a:latin typeface="Arial" panose="020B0604020202020204" pitchFamily="34" charset="0"/>
              </a:rPr>
              <a:t>detection</a:t>
            </a:r>
            <a:r>
              <a:rPr lang="da-DK" sz="800" b="0" i="0" dirty="0">
                <a:solidFill>
                  <a:srgbClr val="222222"/>
                </a:solidFill>
                <a:effectLst/>
                <a:latin typeface="Arial" panose="020B0604020202020204" pitchFamily="34" charset="0"/>
              </a:rPr>
              <a:t>. </a:t>
            </a:r>
            <a:r>
              <a:rPr lang="da-DK" sz="800" b="0" i="1" dirty="0">
                <a:solidFill>
                  <a:srgbClr val="222222"/>
                </a:solidFill>
                <a:effectLst/>
                <a:latin typeface="Arial" panose="020B0604020202020204" pitchFamily="34" charset="0"/>
              </a:rPr>
              <a:t>IEEE Transactions on Intelligent </a:t>
            </a:r>
            <a:r>
              <a:rPr lang="da-DK" sz="800" b="0" i="1" dirty="0" err="1">
                <a:solidFill>
                  <a:srgbClr val="222222"/>
                </a:solidFill>
                <a:effectLst/>
                <a:latin typeface="Arial" panose="020B0604020202020204" pitchFamily="34" charset="0"/>
              </a:rPr>
              <a:t>Transportation</a:t>
            </a:r>
            <a:r>
              <a:rPr lang="da-DK" sz="800" b="0" i="1" dirty="0">
                <a:solidFill>
                  <a:srgbClr val="222222"/>
                </a:solidFill>
                <a:effectLst/>
                <a:latin typeface="Arial" panose="020B0604020202020204" pitchFamily="34" charset="0"/>
              </a:rPr>
              <a:t> Systems</a:t>
            </a:r>
            <a:r>
              <a:rPr lang="da-DK" sz="800" b="0" i="0" dirty="0">
                <a:solidFill>
                  <a:srgbClr val="222222"/>
                </a:solidFill>
                <a:effectLst/>
                <a:latin typeface="Arial" panose="020B0604020202020204" pitchFamily="34" charset="0"/>
              </a:rPr>
              <a:t>, </a:t>
            </a:r>
            <a:r>
              <a:rPr lang="da-DK" sz="800" b="0" i="1" dirty="0">
                <a:solidFill>
                  <a:srgbClr val="222222"/>
                </a:solidFill>
                <a:effectLst/>
                <a:latin typeface="Arial" panose="020B0604020202020204" pitchFamily="34" charset="0"/>
              </a:rPr>
              <a:t>21</a:t>
            </a:r>
            <a:r>
              <a:rPr lang="da-DK" sz="800" b="0" i="0" dirty="0">
                <a:solidFill>
                  <a:srgbClr val="222222"/>
                </a:solidFill>
                <a:effectLst/>
                <a:latin typeface="Arial" panose="020B0604020202020204" pitchFamily="34" charset="0"/>
              </a:rPr>
              <a:t>(4), 1525-1535.</a:t>
            </a:r>
            <a:endParaRPr lang="da-DK" sz="800" dirty="0"/>
          </a:p>
        </p:txBody>
      </p:sp>
      <p:pic>
        <p:nvPicPr>
          <p:cNvPr id="9" name="Picture 8">
            <a:extLst>
              <a:ext uri="{FF2B5EF4-FFF2-40B4-BE49-F238E27FC236}">
                <a16:creationId xmlns:a16="http://schemas.microsoft.com/office/drawing/2014/main" id="{A7EDC077-A7D1-8914-DEDE-6D39515066B5}"/>
              </a:ext>
            </a:extLst>
          </p:cNvPr>
          <p:cNvPicPr>
            <a:picLocks noChangeAspect="1"/>
          </p:cNvPicPr>
          <p:nvPr/>
        </p:nvPicPr>
        <p:blipFill>
          <a:blip r:embed="rId6"/>
          <a:stretch>
            <a:fillRect/>
          </a:stretch>
        </p:blipFill>
        <p:spPr>
          <a:xfrm>
            <a:off x="6342491" y="3941239"/>
            <a:ext cx="4867806" cy="1412481"/>
          </a:xfrm>
          <a:prstGeom prst="rect">
            <a:avLst/>
          </a:prstGeom>
        </p:spPr>
      </p:pic>
      <p:sp>
        <p:nvSpPr>
          <p:cNvPr id="10" name="TextBox 9">
            <a:extLst>
              <a:ext uri="{FF2B5EF4-FFF2-40B4-BE49-F238E27FC236}">
                <a16:creationId xmlns:a16="http://schemas.microsoft.com/office/drawing/2014/main" id="{6E1A7EE9-F5ED-6D6B-DB47-82E7D4AECBC6}"/>
              </a:ext>
            </a:extLst>
          </p:cNvPr>
          <p:cNvSpPr txBox="1"/>
          <p:nvPr/>
        </p:nvSpPr>
        <p:spPr>
          <a:xfrm>
            <a:off x="7232521" y="5312029"/>
            <a:ext cx="3318537" cy="276999"/>
          </a:xfrm>
          <a:prstGeom prst="rect">
            <a:avLst/>
          </a:prstGeom>
          <a:noFill/>
        </p:spPr>
        <p:txBody>
          <a:bodyPr wrap="none" rtlCol="0">
            <a:spAutoFit/>
          </a:bodyPr>
          <a:lstStyle/>
          <a:p>
            <a:r>
              <a:rPr lang="en-US" sz="1200" dirty="0"/>
              <a:t>Figure: structure of the FPHBN neural network [2] </a:t>
            </a:r>
            <a:endParaRPr lang="da-DK" sz="1200" dirty="0"/>
          </a:p>
        </p:txBody>
      </p:sp>
      <p:pic>
        <p:nvPicPr>
          <p:cNvPr id="15" name="Picture 14">
            <a:extLst>
              <a:ext uri="{FF2B5EF4-FFF2-40B4-BE49-F238E27FC236}">
                <a16:creationId xmlns:a16="http://schemas.microsoft.com/office/drawing/2014/main" id="{60085FE4-4AC4-3824-7135-73689D58466C}"/>
              </a:ext>
            </a:extLst>
          </p:cNvPr>
          <p:cNvPicPr>
            <a:picLocks noChangeAspect="1"/>
          </p:cNvPicPr>
          <p:nvPr/>
        </p:nvPicPr>
        <p:blipFill>
          <a:blip r:embed="rId7"/>
          <a:stretch>
            <a:fillRect/>
          </a:stretch>
        </p:blipFill>
        <p:spPr>
          <a:xfrm>
            <a:off x="7245857" y="236881"/>
            <a:ext cx="3029373" cy="3067478"/>
          </a:xfrm>
          <a:prstGeom prst="rect">
            <a:avLst/>
          </a:prstGeom>
        </p:spPr>
      </p:pic>
      <p:sp>
        <p:nvSpPr>
          <p:cNvPr id="16" name="TextBox 15">
            <a:extLst>
              <a:ext uri="{FF2B5EF4-FFF2-40B4-BE49-F238E27FC236}">
                <a16:creationId xmlns:a16="http://schemas.microsoft.com/office/drawing/2014/main" id="{B75532EE-C94B-778B-571B-3BCD77851268}"/>
              </a:ext>
            </a:extLst>
          </p:cNvPr>
          <p:cNvSpPr txBox="1"/>
          <p:nvPr/>
        </p:nvSpPr>
        <p:spPr>
          <a:xfrm>
            <a:off x="7232521" y="3300796"/>
            <a:ext cx="3713389" cy="276999"/>
          </a:xfrm>
          <a:prstGeom prst="rect">
            <a:avLst/>
          </a:prstGeom>
          <a:noFill/>
        </p:spPr>
        <p:txBody>
          <a:bodyPr wrap="none" rtlCol="0">
            <a:spAutoFit/>
          </a:bodyPr>
          <a:lstStyle/>
          <a:p>
            <a:r>
              <a:rPr lang="en-US" sz="1200" dirty="0"/>
              <a:t>Figure: structure of the Faster R-CNN neural network [1] </a:t>
            </a:r>
            <a:endParaRPr lang="da-DK" sz="1200" dirty="0"/>
          </a:p>
        </p:txBody>
      </p:sp>
      <p:sp>
        <p:nvSpPr>
          <p:cNvPr id="18" name="TextBox 17">
            <a:extLst>
              <a:ext uri="{FF2B5EF4-FFF2-40B4-BE49-F238E27FC236}">
                <a16:creationId xmlns:a16="http://schemas.microsoft.com/office/drawing/2014/main" id="{8A9DCC26-9685-CAFA-53C0-58CAC6E1A605}"/>
              </a:ext>
            </a:extLst>
          </p:cNvPr>
          <p:cNvSpPr txBox="1"/>
          <p:nvPr/>
        </p:nvSpPr>
        <p:spPr>
          <a:xfrm>
            <a:off x="278797" y="6116816"/>
            <a:ext cx="8459686" cy="338554"/>
          </a:xfrm>
          <a:prstGeom prst="rect">
            <a:avLst/>
          </a:prstGeom>
          <a:noFill/>
        </p:spPr>
        <p:txBody>
          <a:bodyPr wrap="square">
            <a:spAutoFit/>
          </a:bodyPr>
          <a:lstStyle/>
          <a:p>
            <a:r>
              <a:rPr lang="en-US" sz="800" b="0" i="0" dirty="0">
                <a:solidFill>
                  <a:srgbClr val="222222"/>
                </a:solidFill>
                <a:effectLst/>
                <a:latin typeface="Arial" panose="020B0604020202020204" pitchFamily="34" charset="0"/>
              </a:rPr>
              <a:t>[1] Ren, S., He, K., </a:t>
            </a:r>
            <a:r>
              <a:rPr lang="en-US" sz="800" b="0" i="0" dirty="0" err="1">
                <a:solidFill>
                  <a:srgbClr val="222222"/>
                </a:solidFill>
                <a:effectLst/>
                <a:latin typeface="Arial" panose="020B0604020202020204" pitchFamily="34" charset="0"/>
              </a:rPr>
              <a:t>Girshick</a:t>
            </a:r>
            <a:r>
              <a:rPr lang="en-US" sz="800" b="0" i="0" dirty="0">
                <a:solidFill>
                  <a:srgbClr val="222222"/>
                </a:solidFill>
                <a:effectLst/>
                <a:latin typeface="Arial" panose="020B0604020202020204" pitchFamily="34" charset="0"/>
              </a:rPr>
              <a:t>, R., &amp; Sun, J. (2015). Faster r-</a:t>
            </a:r>
            <a:r>
              <a:rPr lang="en-US" sz="800" b="0" i="0" dirty="0" err="1">
                <a:solidFill>
                  <a:srgbClr val="222222"/>
                </a:solidFill>
                <a:effectLst/>
                <a:latin typeface="Arial" panose="020B0604020202020204" pitchFamily="34" charset="0"/>
              </a:rPr>
              <a:t>cnn</a:t>
            </a:r>
            <a:r>
              <a:rPr lang="en-US" sz="800" b="0" i="0" dirty="0">
                <a:solidFill>
                  <a:srgbClr val="222222"/>
                </a:solidFill>
                <a:effectLst/>
                <a:latin typeface="Arial" panose="020B0604020202020204" pitchFamily="34" charset="0"/>
              </a:rPr>
              <a:t>: Towards real-time object detection with region proposal networks. </a:t>
            </a:r>
            <a:r>
              <a:rPr lang="en-US" sz="800" b="0" i="1" dirty="0">
                <a:solidFill>
                  <a:srgbClr val="222222"/>
                </a:solidFill>
                <a:effectLst/>
                <a:latin typeface="Arial" panose="020B0604020202020204" pitchFamily="34" charset="0"/>
              </a:rPr>
              <a:t>Advances in neural information processing systems</a:t>
            </a:r>
            <a:r>
              <a:rPr lang="en-US" sz="800" b="0" i="0" dirty="0">
                <a:solidFill>
                  <a:srgbClr val="222222"/>
                </a:solidFill>
                <a:effectLst/>
                <a:latin typeface="Arial" panose="020B0604020202020204" pitchFamily="34" charset="0"/>
              </a:rPr>
              <a:t>, </a:t>
            </a:r>
            <a:r>
              <a:rPr lang="en-US" sz="800" b="0" i="1" dirty="0">
                <a:solidFill>
                  <a:srgbClr val="222222"/>
                </a:solidFill>
                <a:effectLst/>
                <a:latin typeface="Arial" panose="020B0604020202020204" pitchFamily="34" charset="0"/>
              </a:rPr>
              <a:t>28</a:t>
            </a:r>
            <a:r>
              <a:rPr lang="en-US" sz="800" b="0" i="0" dirty="0">
                <a:solidFill>
                  <a:srgbClr val="222222"/>
                </a:solidFill>
                <a:effectLst/>
                <a:latin typeface="Arial" panose="020B0604020202020204" pitchFamily="34" charset="0"/>
              </a:rPr>
              <a:t>.</a:t>
            </a:r>
            <a:endParaRPr lang="da-DK" sz="800" dirty="0"/>
          </a:p>
        </p:txBody>
      </p:sp>
    </p:spTree>
    <p:extLst>
      <p:ext uri="{BB962C8B-B14F-4D97-AF65-F5344CB8AC3E}">
        <p14:creationId xmlns:p14="http://schemas.microsoft.com/office/powerpoint/2010/main" val="1699533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_Dynatest_Template" id="{1A9773A3-A38F-481F-8702-95C402A435E4}" vid="{F437C5C8-02B7-40F1-83E6-068F6285D8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5feb2aa-dabc-43fd-825b-6051749bdfef">
      <Terms xmlns="http://schemas.microsoft.com/office/infopath/2007/PartnerControls"/>
    </lcf76f155ced4ddcb4097134ff3c332f>
    <TaxCatchAll xmlns="248ef7b0-ab5b-4ab7-a8f2-82420044c1f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906F7FD92BB94BB35AAB9CC9D4C10B" ma:contentTypeVersion="15" ma:contentTypeDescription="Create a new document." ma:contentTypeScope="" ma:versionID="d05abb79453fabc0892a583dc2ec281e">
  <xsd:schema xmlns:xsd="http://www.w3.org/2001/XMLSchema" xmlns:xs="http://www.w3.org/2001/XMLSchema" xmlns:p="http://schemas.microsoft.com/office/2006/metadata/properties" xmlns:ns2="c5feb2aa-dabc-43fd-825b-6051749bdfef" xmlns:ns3="248ef7b0-ab5b-4ab7-a8f2-82420044c1fc" targetNamespace="http://schemas.microsoft.com/office/2006/metadata/properties" ma:root="true" ma:fieldsID="c8aa8d9224f708022bc286b6e833df13" ns2:_="" ns3:_="">
    <xsd:import namespace="c5feb2aa-dabc-43fd-825b-6051749bdfef"/>
    <xsd:import namespace="248ef7b0-ab5b-4ab7-a8f2-82420044c1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feb2aa-dabc-43fd-825b-6051749bdf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929840b-6152-4b60-aa15-5566bdd8dda1"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8ef7b0-ab5b-4ab7-a8f2-82420044c1f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4237346-f1f6-4ec7-8494-f7f7b8ea09dc}" ma:internalName="TaxCatchAll" ma:showField="CatchAllData" ma:web="248ef7b0-ab5b-4ab7-a8f2-82420044c1f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E76F20-883A-4AE5-B0AB-81B6EC714D61}">
  <ds:schemaRefs>
    <ds:schemaRef ds:uri="http://schemas.microsoft.com/sharepoint/v3/contenttype/forms"/>
  </ds:schemaRefs>
</ds:datastoreItem>
</file>

<file path=customXml/itemProps2.xml><?xml version="1.0" encoding="utf-8"?>
<ds:datastoreItem xmlns:ds="http://schemas.openxmlformats.org/officeDocument/2006/customXml" ds:itemID="{50021F06-A4EF-4552-8C94-99E196DF4BAF}">
  <ds:schemaRef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248ef7b0-ab5b-4ab7-a8f2-82420044c1fc"/>
    <ds:schemaRef ds:uri="http://schemas.microsoft.com/office/infopath/2007/PartnerControls"/>
    <ds:schemaRef ds:uri="http://schemas.openxmlformats.org/package/2006/metadata/core-properties"/>
    <ds:schemaRef ds:uri="c5feb2aa-dabc-43fd-825b-6051749bdfef"/>
    <ds:schemaRef ds:uri="http://purl.org/dc/terms/"/>
  </ds:schemaRefs>
</ds:datastoreItem>
</file>

<file path=customXml/itemProps3.xml><?xml version="1.0" encoding="utf-8"?>
<ds:datastoreItem xmlns:ds="http://schemas.openxmlformats.org/officeDocument/2006/customXml" ds:itemID="{35B5D8EC-A10E-46A3-BD38-1EDD40F5B3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feb2aa-dabc-43fd-825b-6051749bdfef"/>
    <ds:schemaRef ds:uri="248ef7b0-ab5b-4ab7-a8f2-82420044c1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5494</TotalTime>
  <Words>2888</Words>
  <Application>Microsoft Office PowerPoint</Application>
  <PresentationFormat>Widescreen</PresentationFormat>
  <Paragraphs>259</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Helvetica</vt:lpstr>
      <vt:lpstr>Office Theme</vt:lpstr>
      <vt:lpstr>Research on the usage of AI for road inspection and mobile mapping</vt:lpstr>
      <vt:lpstr>Agenda</vt:lpstr>
      <vt:lpstr>Who am I?</vt:lpstr>
      <vt:lpstr>Why am I presenting about AI methods for pavement inspection?</vt:lpstr>
      <vt:lpstr>Pavement Crack Detection</vt:lpstr>
      <vt:lpstr>Sounds easy… Why is it hard?</vt:lpstr>
      <vt:lpstr>The Fundamentals</vt:lpstr>
      <vt:lpstr>The Fundamentals</vt:lpstr>
      <vt:lpstr>The Fundamentals</vt:lpstr>
      <vt:lpstr>An example</vt:lpstr>
      <vt:lpstr>PowerPoint Presentation</vt:lpstr>
      <vt:lpstr>PowerPoint Presentation</vt:lpstr>
      <vt:lpstr>PowerPoint Presentation</vt:lpstr>
      <vt:lpstr>Another example…</vt:lpstr>
      <vt:lpstr>PowerPoint Presentation</vt:lpstr>
      <vt:lpstr>PowerPoint Presentation</vt:lpstr>
      <vt:lpstr>Traffic Sign Detection</vt:lpstr>
      <vt:lpstr>The Fundamentals</vt:lpstr>
      <vt:lpstr>The Fundamentals</vt:lpstr>
      <vt:lpstr>The Fundamentals</vt:lpstr>
      <vt:lpstr>The Fundamentals</vt:lpstr>
      <vt:lpstr>Making AI globally useful</vt:lpstr>
      <vt:lpstr>The Problem</vt:lpstr>
      <vt:lpstr>Generation of artificial data</vt:lpstr>
      <vt:lpstr>Generation of artificial data</vt:lpstr>
      <vt:lpstr>Dynatest Explorer</vt:lpstr>
      <vt:lpstr>Dynatest Explorer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on the usage of AI for road inspection and mobile mapping</dc:title>
  <dc:creator>Emil Vincent Ancker</dc:creator>
  <cp:lastModifiedBy>Emil Vincent Ancker</cp:lastModifiedBy>
  <cp:revision>6</cp:revision>
  <dcterms:created xsi:type="dcterms:W3CDTF">2022-09-26T06:16:31Z</dcterms:created>
  <dcterms:modified xsi:type="dcterms:W3CDTF">2022-10-12T09:31:26Z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0x0101002D906F7FD92BB94BB35AAB9CC9D4C10B</vt:lpwstr>
  </property>
  <property fmtid="{D5CDD505-2E9C-101B-9397-08002B2CF9AE}" pid="3" name="MediaServiceImageTags">
    <vt:lpwstr/>
  </property>
</Properties>
</file>